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media/image7.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3" r:id="rId3"/>
    <p:sldId id="276" r:id="rId4"/>
    <p:sldId id="277" r:id="rId5"/>
    <p:sldId id="259" r:id="rId6"/>
    <p:sldId id="264" r:id="rId7"/>
    <p:sldId id="265" r:id="rId8"/>
    <p:sldId id="261" r:id="rId9"/>
    <p:sldId id="266" r:id="rId10"/>
    <p:sldId id="267" r:id="rId11"/>
    <p:sldId id="268" r:id="rId12"/>
    <p:sldId id="269" r:id="rId13"/>
    <p:sldId id="260" r:id="rId14"/>
    <p:sldId id="271" r:id="rId15"/>
    <p:sldId id="273" r:id="rId16"/>
    <p:sldId id="272" r:id="rId17"/>
    <p:sldId id="278" r:id="rId18"/>
    <p:sldId id="281" r:id="rId19"/>
    <p:sldId id="280" r:id="rId20"/>
  </p:sldIdLst>
  <p:sldSz cx="12192000" cy="6858000"/>
  <p:notesSz cx="9313863"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79869" autoAdjust="0"/>
  </p:normalViewPr>
  <p:slideViewPr>
    <p:cSldViewPr snapToGrid="0">
      <p:cViewPr varScale="1">
        <p:scale>
          <a:sx n="88" d="100"/>
          <a:sy n="88" d="100"/>
        </p:scale>
        <p:origin x="147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036007" cy="344091"/>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5275703" y="1"/>
            <a:ext cx="4036007" cy="344091"/>
          </a:xfrm>
          <a:prstGeom prst="rect">
            <a:avLst/>
          </a:prstGeom>
        </p:spPr>
        <p:txBody>
          <a:bodyPr vert="horz" lIns="94192" tIns="47096" rIns="94192" bIns="47096" rtlCol="0"/>
          <a:lstStyle>
            <a:lvl1pPr algn="r">
              <a:defRPr sz="1200"/>
            </a:lvl1pPr>
          </a:lstStyle>
          <a:p>
            <a:fld id="{4A953358-B338-4195-898B-85C1DBA43056}" type="datetimeFigureOut">
              <a:rPr lang="en-US" smtClean="0"/>
              <a:t>8/29/2025</a:t>
            </a:fld>
            <a:endParaRPr lang="en-US"/>
          </a:p>
        </p:txBody>
      </p:sp>
      <p:sp>
        <p:nvSpPr>
          <p:cNvPr id="4" name="Slide Image Placeholder 3"/>
          <p:cNvSpPr>
            <a:spLocks noGrp="1" noRot="1" noChangeAspect="1"/>
          </p:cNvSpPr>
          <p:nvPr>
            <p:ph type="sldImg" idx="2"/>
          </p:nvPr>
        </p:nvSpPr>
        <p:spPr>
          <a:xfrm>
            <a:off x="2600325" y="857250"/>
            <a:ext cx="4113213" cy="2314575"/>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931387" y="3300415"/>
            <a:ext cx="7451090" cy="2700337"/>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513911"/>
            <a:ext cx="4036007" cy="344090"/>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5275703" y="6513911"/>
            <a:ext cx="4036007" cy="344090"/>
          </a:xfrm>
          <a:prstGeom prst="rect">
            <a:avLst/>
          </a:prstGeom>
        </p:spPr>
        <p:txBody>
          <a:bodyPr vert="horz" lIns="94192" tIns="47096" rIns="94192" bIns="47096" rtlCol="0" anchor="b"/>
          <a:lstStyle>
            <a:lvl1pPr algn="r">
              <a:defRPr sz="1200"/>
            </a:lvl1pPr>
          </a:lstStyle>
          <a:p>
            <a:fld id="{6DCAB6C8-25FC-43B6-98F9-2FACB2FB40B3}" type="slidenum">
              <a:rPr lang="en-US" smtClean="0"/>
              <a:t>‹#›</a:t>
            </a:fld>
            <a:endParaRPr lang="en-US"/>
          </a:p>
        </p:txBody>
      </p:sp>
    </p:spTree>
    <p:extLst>
      <p:ext uri="{BB962C8B-B14F-4D97-AF65-F5344CB8AC3E}">
        <p14:creationId xmlns:p14="http://schemas.microsoft.com/office/powerpoint/2010/main" val="313864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Merriam Webster says that Communication</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process by which information is exchanged between individuals through a common system of symbols, signs, or behavior</a:t>
            </a:r>
            <a:endParaRPr lang="en-US" dirty="0"/>
          </a:p>
        </p:txBody>
      </p:sp>
      <p:sp>
        <p:nvSpPr>
          <p:cNvPr id="4" name="Slide Number Placeholder 3"/>
          <p:cNvSpPr>
            <a:spLocks noGrp="1"/>
          </p:cNvSpPr>
          <p:nvPr>
            <p:ph type="sldNum" sz="quarter" idx="5"/>
          </p:nvPr>
        </p:nvSpPr>
        <p:spPr/>
        <p:txBody>
          <a:bodyPr/>
          <a:lstStyle/>
          <a:p>
            <a:fld id="{6DCAB6C8-25FC-43B6-98F9-2FACB2FB40B3}" type="slidenum">
              <a:rPr lang="en-US" smtClean="0"/>
              <a:t>3</a:t>
            </a:fld>
            <a:endParaRPr lang="en-US"/>
          </a:p>
        </p:txBody>
      </p:sp>
    </p:spTree>
    <p:extLst>
      <p:ext uri="{BB962C8B-B14F-4D97-AF65-F5344CB8AC3E}">
        <p14:creationId xmlns:p14="http://schemas.microsoft.com/office/powerpoint/2010/main" val="109615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AB6C8-25FC-43B6-98F9-2FACB2FB40B3}" type="slidenum">
              <a:rPr lang="en-US" smtClean="0"/>
              <a:t>6</a:t>
            </a:fld>
            <a:endParaRPr lang="en-US"/>
          </a:p>
        </p:txBody>
      </p:sp>
    </p:spTree>
    <p:extLst>
      <p:ext uri="{BB962C8B-B14F-4D97-AF65-F5344CB8AC3E}">
        <p14:creationId xmlns:p14="http://schemas.microsoft.com/office/powerpoint/2010/main" val="328625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volunteers will try and recreate the shape. Using the most important element of communication listening</a:t>
            </a:r>
          </a:p>
          <a:p>
            <a:endParaRPr lang="en-US" dirty="0"/>
          </a:p>
          <a:p>
            <a:r>
              <a:rPr lang="en-US" dirty="0"/>
              <a:t> </a:t>
            </a:r>
            <a:r>
              <a:rPr lang="en-US" b="1" dirty="0"/>
              <a:t>Round 1:</a:t>
            </a:r>
            <a:r>
              <a:rPr lang="en-US" dirty="0"/>
              <a:t> Two of my engineer colleagues will demonstrate with a simple square shape to show how technical minds communicate with precision.</a:t>
            </a:r>
          </a:p>
          <a:p>
            <a:r>
              <a:rPr lang="en-US" b="1" dirty="0"/>
              <a:t>Round 2:</a:t>
            </a:r>
            <a:r>
              <a:rPr lang="en-US" dirty="0"/>
              <a:t> A second pair—an engineer and a right-of-way professional—will tackle a more complex image: the ceiling of the Sistine Chapel. This will add some humor and levity while highlighting how communication can break down across disciplines, even within the same organization.</a:t>
            </a:r>
          </a:p>
          <a:p>
            <a:pPr defTabSz="941923"/>
            <a:endParaRPr lang="en-US" dirty="0"/>
          </a:p>
          <a:p>
            <a:endParaRPr lang="en-US" dirty="0"/>
          </a:p>
        </p:txBody>
      </p:sp>
      <p:sp>
        <p:nvSpPr>
          <p:cNvPr id="4" name="Slide Number Placeholder 3"/>
          <p:cNvSpPr>
            <a:spLocks noGrp="1"/>
          </p:cNvSpPr>
          <p:nvPr>
            <p:ph type="sldNum" sz="quarter" idx="5"/>
          </p:nvPr>
        </p:nvSpPr>
        <p:spPr/>
        <p:txBody>
          <a:bodyPr/>
          <a:lstStyle/>
          <a:p>
            <a:fld id="{6DCAB6C8-25FC-43B6-98F9-2FACB2FB40B3}" type="slidenum">
              <a:rPr lang="en-US" smtClean="0"/>
              <a:t>7</a:t>
            </a:fld>
            <a:endParaRPr lang="en-US"/>
          </a:p>
        </p:txBody>
      </p:sp>
    </p:spTree>
    <p:extLst>
      <p:ext uri="{BB962C8B-B14F-4D97-AF65-F5344CB8AC3E}">
        <p14:creationId xmlns:p14="http://schemas.microsoft.com/office/powerpoint/2010/main" val="322114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AB6C8-25FC-43B6-98F9-2FACB2FB40B3}" type="slidenum">
              <a:rPr lang="en-US" smtClean="0"/>
              <a:t>8</a:t>
            </a:fld>
            <a:endParaRPr lang="en-US"/>
          </a:p>
        </p:txBody>
      </p:sp>
    </p:spTree>
    <p:extLst>
      <p:ext uri="{BB962C8B-B14F-4D97-AF65-F5344CB8AC3E}">
        <p14:creationId xmlns:p14="http://schemas.microsoft.com/office/powerpoint/2010/main" val="1238849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CDBA0-0DEA-1839-5588-2056D34E2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5317C-B1EC-4162-21E4-FD94E2AB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14578-287D-AFF6-CB8A-540E7AD6ED65}"/>
              </a:ext>
            </a:extLst>
          </p:cNvPr>
          <p:cNvSpPr>
            <a:spLocks noGrp="1"/>
          </p:cNvSpPr>
          <p:nvPr>
            <p:ph type="body" idx="1"/>
          </p:nvPr>
        </p:nvSpPr>
        <p:spPr/>
        <p:txBody>
          <a:bodyPr/>
          <a:lstStyle/>
          <a:p>
            <a:r>
              <a:rPr lang="en-US" dirty="0"/>
              <a:t>Our volunteers will try and recreate the shape. Using the most important element of communication listening </a:t>
            </a:r>
          </a:p>
        </p:txBody>
      </p:sp>
      <p:sp>
        <p:nvSpPr>
          <p:cNvPr id="4" name="Slide Number Placeholder 3">
            <a:extLst>
              <a:ext uri="{FF2B5EF4-FFF2-40B4-BE49-F238E27FC236}">
                <a16:creationId xmlns:a16="http://schemas.microsoft.com/office/drawing/2014/main" id="{1004AFB3-E492-25D6-D8DD-1F4015DB85D0}"/>
              </a:ext>
            </a:extLst>
          </p:cNvPr>
          <p:cNvSpPr>
            <a:spLocks noGrp="1"/>
          </p:cNvSpPr>
          <p:nvPr>
            <p:ph type="sldNum" sz="quarter" idx="5"/>
          </p:nvPr>
        </p:nvSpPr>
        <p:spPr/>
        <p:txBody>
          <a:bodyPr/>
          <a:lstStyle/>
          <a:p>
            <a:fld id="{6DCAB6C8-25FC-43B6-98F9-2FACB2FB40B3}" type="slidenum">
              <a:rPr lang="en-US" smtClean="0"/>
              <a:t>9</a:t>
            </a:fld>
            <a:endParaRPr lang="en-US"/>
          </a:p>
        </p:txBody>
      </p:sp>
    </p:spTree>
    <p:extLst>
      <p:ext uri="{BB962C8B-B14F-4D97-AF65-F5344CB8AC3E}">
        <p14:creationId xmlns:p14="http://schemas.microsoft.com/office/powerpoint/2010/main" val="241772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be careful not to simply stare blankly at a property owner or team member. Instead, we must </a:t>
            </a:r>
            <a:r>
              <a:rPr lang="en-US" b="1" dirty="0"/>
              <a:t>intently listen</a:t>
            </a:r>
            <a:r>
              <a:rPr lang="en-US" dirty="0"/>
              <a:t> to what they’re saying. In our line of work, it’s often helpful to </a:t>
            </a:r>
            <a:r>
              <a:rPr lang="en-US" b="1" dirty="0"/>
              <a:t>jot down small notes—breadcrumbs</a:t>
            </a:r>
            <a:r>
              <a:rPr lang="en-US" dirty="0"/>
              <a:t>—to help reconstruct the conversation later, especially when writing your Record of Contact (ROC).</a:t>
            </a:r>
          </a:p>
          <a:p>
            <a:r>
              <a:rPr lang="en-US" dirty="0"/>
              <a:t>Pay special attention to </a:t>
            </a:r>
            <a:r>
              <a:rPr lang="en-US" b="1" dirty="0"/>
              <a:t>how you respond</a:t>
            </a:r>
            <a:r>
              <a:rPr lang="en-US" dirty="0"/>
              <a:t>. Don’t listen just to reply—</a:t>
            </a:r>
            <a:r>
              <a:rPr lang="en-US" b="1" dirty="0"/>
              <a:t>listen to understand</a:t>
            </a:r>
            <a:r>
              <a:rPr lang="en-US" dirty="0"/>
              <a:t>. Let the speaker finish without interruption, and when needed, ask </a:t>
            </a:r>
            <a:r>
              <a:rPr lang="en-US" b="1" dirty="0"/>
              <a:t>occasional clarifying questions</a:t>
            </a:r>
            <a:r>
              <a:rPr lang="en-US" dirty="0"/>
              <a:t> to ensure you’ve captured the full meaning.</a:t>
            </a:r>
          </a:p>
        </p:txBody>
      </p:sp>
      <p:sp>
        <p:nvSpPr>
          <p:cNvPr id="4" name="Slide Number Placeholder 3"/>
          <p:cNvSpPr>
            <a:spLocks noGrp="1"/>
          </p:cNvSpPr>
          <p:nvPr>
            <p:ph type="sldNum" sz="quarter" idx="5"/>
          </p:nvPr>
        </p:nvSpPr>
        <p:spPr/>
        <p:txBody>
          <a:bodyPr/>
          <a:lstStyle/>
          <a:p>
            <a:fld id="{6DCAB6C8-25FC-43B6-98F9-2FACB2FB40B3}" type="slidenum">
              <a:rPr lang="en-US" smtClean="0"/>
              <a:t>10</a:t>
            </a:fld>
            <a:endParaRPr lang="en-US"/>
          </a:p>
        </p:txBody>
      </p:sp>
    </p:spTree>
    <p:extLst>
      <p:ext uri="{BB962C8B-B14F-4D97-AF65-F5344CB8AC3E}">
        <p14:creationId xmlns:p14="http://schemas.microsoft.com/office/powerpoint/2010/main" val="78284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1967 study attempted to calculate the amount of communication is considered non verbal. </a:t>
            </a:r>
          </a:p>
          <a:p>
            <a:r>
              <a:rPr lang="en-US" dirty="0"/>
              <a:t>A co Author stated -</a:t>
            </a:r>
            <a:r>
              <a:rPr lang="en-US" i="1" dirty="0"/>
              <a:t>When there are inconsistencies between attitudes communicated verbally and </a:t>
            </a:r>
            <a:r>
              <a:rPr lang="en-US" i="1" dirty="0" err="1"/>
              <a:t>posturally</a:t>
            </a:r>
            <a:r>
              <a:rPr lang="en-US" i="1" dirty="0"/>
              <a:t>, the postural component should dominate in determining the total attitude that is inferred.</a:t>
            </a:r>
          </a:p>
          <a:p>
            <a:endParaRPr lang="en-US" i="1" dirty="0"/>
          </a:p>
          <a:p>
            <a:r>
              <a:rPr lang="en-US" i="1" dirty="0"/>
              <a:t>When you deliver the message you must have the appropriate poster. Remember you in most cases represent “THE GOVERNMENT” saying you are there to help doesn’t if you haven’t smile shaken hands or drunk the coffee.</a:t>
            </a:r>
          </a:p>
          <a:p>
            <a:endParaRPr lang="en-US" dirty="0"/>
          </a:p>
        </p:txBody>
      </p:sp>
      <p:sp>
        <p:nvSpPr>
          <p:cNvPr id="4" name="Slide Number Placeholder 3"/>
          <p:cNvSpPr>
            <a:spLocks noGrp="1"/>
          </p:cNvSpPr>
          <p:nvPr>
            <p:ph type="sldNum" sz="quarter" idx="5"/>
          </p:nvPr>
        </p:nvSpPr>
        <p:spPr/>
        <p:txBody>
          <a:bodyPr/>
          <a:lstStyle/>
          <a:p>
            <a:fld id="{6DCAB6C8-25FC-43B6-98F9-2FACB2FB40B3}" type="slidenum">
              <a:rPr lang="en-US" smtClean="0"/>
              <a:t>12</a:t>
            </a:fld>
            <a:endParaRPr lang="en-US"/>
          </a:p>
        </p:txBody>
      </p:sp>
    </p:spTree>
    <p:extLst>
      <p:ext uri="{BB962C8B-B14F-4D97-AF65-F5344CB8AC3E}">
        <p14:creationId xmlns:p14="http://schemas.microsoft.com/office/powerpoint/2010/main" val="339247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DC4D-EEC3-5951-3BF2-13D797C0C94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90462-EF0A-5EB1-CC9E-DC232E139E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CF6312-9A84-455B-0C02-827DD2758CCC}"/>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9532B924-B4AB-7D44-FF49-258E8BCF2A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25DA28-1518-0DD5-F133-1AA18D019A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95339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F9FC8-680B-49FE-31A6-D3F7D1E570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DCECC-FC3E-ED17-A4C5-FFE703ABA8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31D49-53D1-DAEF-2424-7532B18207B0}"/>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FA5DF13D-DFE4-10AF-0677-091532CB6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D58E5E-3D5A-1118-2973-1445A73D263D}"/>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818667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95B855-D1F6-82A9-4F8D-5E6DFA8D3F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706DF-980E-E00F-C5F9-15A5119922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9CDA9-56B4-B170-4874-0CE6694723F5}"/>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D54403EC-798A-267C-BAEC-D6813F8562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C42783-39DE-B443-332C-E2C1EFDBF8E8}"/>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990305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C75F-1BDF-4700-7E8D-7B1153FE4F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D5D217-0FD1-C41C-618B-3573111372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1954A-515D-9A8C-6D7F-FE07F61F1618}"/>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F1A6C67F-4652-928D-47AE-F8B43223A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9A1B67-EE61-BF11-9BD2-43FCAF83DFD1}"/>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21618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72C0-BEE9-E00C-DB27-2A3BDB4207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D52E4F-46A9-3A62-5E66-C8B78CF834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38EAF-0DAB-A679-52CB-5848520EE8A3}"/>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5" name="Footer Placeholder 4">
            <a:extLst>
              <a:ext uri="{FF2B5EF4-FFF2-40B4-BE49-F238E27FC236}">
                <a16:creationId xmlns:a16="http://schemas.microsoft.com/office/drawing/2014/main" id="{C9AF155A-5ABB-904E-288A-D76A20622B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C71777-B27E-7259-31EB-E5C03F70663F}"/>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769682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6DEA-DD84-317E-9241-DAFF0BDBE4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124C41-076D-C8E0-C11B-249981572F5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78FB0-3561-E169-057B-20614E1EFF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28F315-6DFA-E0A5-EBED-5EF4F18BD944}"/>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6" name="Footer Placeholder 5">
            <a:extLst>
              <a:ext uri="{FF2B5EF4-FFF2-40B4-BE49-F238E27FC236}">
                <a16:creationId xmlns:a16="http://schemas.microsoft.com/office/drawing/2014/main" id="{73EF715C-6391-6F37-6F4E-B3AFDFF83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659DAD-42F9-EBCA-E0BA-0AA01F5330B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939840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38603-6A0F-FF79-DB84-BA265F43E0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0B5534C-5CC7-959E-F99A-B823CE242AA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B9893-B412-CA08-D310-817DF28DE2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04809-5875-4C71-2CAC-322C43ECBB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3F9BF-072A-B740-9B19-DC8E4640E4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6A58F3-171F-F309-501F-4A150E331A9A}"/>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8" name="Footer Placeholder 7">
            <a:extLst>
              <a:ext uri="{FF2B5EF4-FFF2-40B4-BE49-F238E27FC236}">
                <a16:creationId xmlns:a16="http://schemas.microsoft.com/office/drawing/2014/main" id="{5277E96C-DEDF-CC6B-59E7-CAA3F3A53F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E94A27-BF3F-AAA4-EB5C-4BE7D6C27DFB}"/>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41217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C0221-3118-42E8-5E47-213573C5F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079D69A-0D42-0599-FFEA-97E14413CAF3}"/>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4" name="Footer Placeholder 3">
            <a:extLst>
              <a:ext uri="{FF2B5EF4-FFF2-40B4-BE49-F238E27FC236}">
                <a16:creationId xmlns:a16="http://schemas.microsoft.com/office/drawing/2014/main" id="{F7C2E301-A26E-5726-04C8-C75ECBCA5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94300F-B2B5-9197-29EB-7EF17F4F9B29}"/>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50603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F583D6-B95E-3530-A1A8-192B3739EC57}"/>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3" name="Footer Placeholder 2">
            <a:extLst>
              <a:ext uri="{FF2B5EF4-FFF2-40B4-BE49-F238E27FC236}">
                <a16:creationId xmlns:a16="http://schemas.microsoft.com/office/drawing/2014/main" id="{46B9D310-5398-79C1-C8C6-94F3F7414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DFF7B81-9B8D-B8CD-951E-F2DBC4D6EFE1}"/>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224372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416C-2F22-1206-1962-41D21881AB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94AA0-4276-BC5A-1FF8-3B7C8317722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83BFD-3A2E-BC08-1626-13BA6A10A3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79AA7-C4C2-6423-066F-F04D4246CC77}"/>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6" name="Footer Placeholder 5">
            <a:extLst>
              <a:ext uri="{FF2B5EF4-FFF2-40B4-BE49-F238E27FC236}">
                <a16:creationId xmlns:a16="http://schemas.microsoft.com/office/drawing/2014/main" id="{E979366E-D6B9-38CD-8C0E-A416BE144E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992A4-93EE-7382-7D7C-C72873A5075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3362045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2FA5-D92B-2897-E277-F159523C8F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F1E864-9614-C5A7-DFBF-EC92AF60F7C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0124132-E5A7-6DE1-203E-78AF3D554C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60C0D9-8694-FB47-CBA9-EA371BF08A9F}"/>
              </a:ext>
            </a:extLst>
          </p:cNvPr>
          <p:cNvSpPr>
            <a:spLocks noGrp="1"/>
          </p:cNvSpPr>
          <p:nvPr>
            <p:ph type="dt" sz="half" idx="10"/>
          </p:nvPr>
        </p:nvSpPr>
        <p:spPr>
          <a:xfrm>
            <a:off x="838200" y="6356350"/>
            <a:ext cx="2743200" cy="365125"/>
          </a:xfrm>
          <a:prstGeom prst="rect">
            <a:avLst/>
          </a:prstGeom>
        </p:spPr>
        <p:txBody>
          <a:bodyPr/>
          <a:lstStyle/>
          <a:p>
            <a:fld id="{EDE16505-5D48-4DAC-A062-4C566C7A7439}" type="datetimeFigureOut">
              <a:rPr lang="en-US" smtClean="0"/>
              <a:t>8/29/2025</a:t>
            </a:fld>
            <a:endParaRPr lang="en-US"/>
          </a:p>
        </p:txBody>
      </p:sp>
      <p:sp>
        <p:nvSpPr>
          <p:cNvPr id="6" name="Footer Placeholder 5">
            <a:extLst>
              <a:ext uri="{FF2B5EF4-FFF2-40B4-BE49-F238E27FC236}">
                <a16:creationId xmlns:a16="http://schemas.microsoft.com/office/drawing/2014/main" id="{5249BE93-6E08-A738-37B1-8F05943A53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BE364-8469-F0AB-8BD6-89D942E4C847}"/>
              </a:ext>
            </a:extLst>
          </p:cNvPr>
          <p:cNvSpPr>
            <a:spLocks noGrp="1"/>
          </p:cNvSpPr>
          <p:nvPr>
            <p:ph type="sldNum" sz="quarter" idx="12"/>
          </p:nvPr>
        </p:nvSpPr>
        <p:spPr>
          <a:xfrm>
            <a:off x="8610600" y="6356350"/>
            <a:ext cx="2743200" cy="365125"/>
          </a:xfrm>
          <a:prstGeom prst="rect">
            <a:avLst/>
          </a:prstGeom>
        </p:spPr>
        <p:txBody>
          <a:bodyPr/>
          <a:lstStyle/>
          <a:p>
            <a:fld id="{BF6E19B8-5DFA-459A-83AF-496F7B0F1ADC}" type="slidenum">
              <a:rPr lang="en-US" smtClean="0"/>
              <a:t>‹#›</a:t>
            </a:fld>
            <a:endParaRPr lang="en-US"/>
          </a:p>
        </p:txBody>
      </p:sp>
    </p:spTree>
    <p:extLst>
      <p:ext uri="{BB962C8B-B14F-4D97-AF65-F5344CB8AC3E}">
        <p14:creationId xmlns:p14="http://schemas.microsoft.com/office/powerpoint/2010/main" val="153734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950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31253-9256-61AF-450D-C0DB10214DF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t="4445" r="1727"/>
          <a:stretch/>
        </p:blipFill>
        <p:spPr>
          <a:xfrm>
            <a:off x="-1" y="0"/>
            <a:ext cx="3941379" cy="6858000"/>
          </a:xfrm>
          <a:prstGeom prst="rect">
            <a:avLst/>
          </a:prstGeom>
        </p:spPr>
      </p:pic>
      <p:pic>
        <p:nvPicPr>
          <p:cNvPr id="7" name="Picture 6">
            <a:extLst>
              <a:ext uri="{FF2B5EF4-FFF2-40B4-BE49-F238E27FC236}">
                <a16:creationId xmlns:a16="http://schemas.microsoft.com/office/drawing/2014/main" id="{EFD2C696-D43E-EA37-E2A0-6154A0519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1" y="4403688"/>
            <a:ext cx="2161248" cy="2309591"/>
          </a:xfrm>
          <a:prstGeom prst="rect">
            <a:avLst/>
          </a:prstGeom>
        </p:spPr>
      </p:pic>
      <p:sp>
        <p:nvSpPr>
          <p:cNvPr id="3" name="TextBox 2">
            <a:extLst>
              <a:ext uri="{FF2B5EF4-FFF2-40B4-BE49-F238E27FC236}">
                <a16:creationId xmlns:a16="http://schemas.microsoft.com/office/drawing/2014/main" id="{91F6CBC0-8ED1-6930-C1F9-CFDDC7DCF13D}"/>
              </a:ext>
            </a:extLst>
          </p:cNvPr>
          <p:cNvSpPr txBox="1"/>
          <p:nvPr/>
        </p:nvSpPr>
        <p:spPr>
          <a:xfrm>
            <a:off x="3941378" y="1850613"/>
            <a:ext cx="6130636" cy="2123658"/>
          </a:xfrm>
          <a:prstGeom prst="rect">
            <a:avLst/>
          </a:prstGeom>
          <a:noFill/>
        </p:spPr>
        <p:txBody>
          <a:bodyPr wrap="square">
            <a:spAutoFit/>
          </a:bodyPr>
          <a:lstStyle/>
          <a:p>
            <a:pPr algn="ctr"/>
            <a:r>
              <a:rPr lang="en-US" sz="4400" b="1" dirty="0">
                <a:effectLst/>
                <a:latin typeface="Aptos" panose="020B0004020202020204" pitchFamily="34" charset="0"/>
                <a:ea typeface="Aptos" panose="020B0004020202020204" pitchFamily="34" charset="0"/>
                <a:cs typeface="Times New Roman" panose="02020603050405020304" pitchFamily="18" charset="0"/>
              </a:rPr>
              <a:t>The Art of Effective Communication During the Right of Way Phase</a:t>
            </a:r>
            <a:endParaRPr lang="en-US" sz="4400" dirty="0"/>
          </a:p>
        </p:txBody>
      </p:sp>
    </p:spTree>
    <p:extLst>
      <p:ext uri="{BB962C8B-B14F-4D97-AF65-F5344CB8AC3E}">
        <p14:creationId xmlns:p14="http://schemas.microsoft.com/office/powerpoint/2010/main" val="154862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938C3-FFC6-63A8-FF12-E3C635890ECB}"/>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F8DDE54D-8529-3A87-3C89-89CED2320708}"/>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CF14812D-7F76-D61B-E423-6CA1A43BC4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66AA75D9-2687-9B70-80C5-7E7355B01D61}"/>
              </a:ext>
            </a:extLst>
          </p:cNvPr>
          <p:cNvSpPr>
            <a:spLocks noGrp="1"/>
          </p:cNvSpPr>
          <p:nvPr>
            <p:ph type="title"/>
          </p:nvPr>
        </p:nvSpPr>
        <p:spPr/>
        <p:txBody>
          <a:bodyPr/>
          <a:lstStyle/>
          <a:p>
            <a:r>
              <a:rPr lang="en-US" dirty="0"/>
              <a:t>Active Listening</a:t>
            </a:r>
          </a:p>
        </p:txBody>
      </p:sp>
      <p:sp>
        <p:nvSpPr>
          <p:cNvPr id="4" name="Content Placeholder 3">
            <a:extLst>
              <a:ext uri="{FF2B5EF4-FFF2-40B4-BE49-F238E27FC236}">
                <a16:creationId xmlns:a16="http://schemas.microsoft.com/office/drawing/2014/main" id="{4800B09B-21CE-26F6-52C3-D6049FE8FB03}"/>
              </a:ext>
            </a:extLst>
          </p:cNvPr>
          <p:cNvSpPr>
            <a:spLocks noGrp="1"/>
          </p:cNvSpPr>
          <p:nvPr>
            <p:ph sz="half" idx="1"/>
          </p:nvPr>
        </p:nvSpPr>
        <p:spPr>
          <a:xfrm>
            <a:off x="838201" y="1825625"/>
            <a:ext cx="5181600" cy="4351338"/>
          </a:xfrm>
        </p:spPr>
        <p:txBody>
          <a:bodyPr/>
          <a:lstStyle/>
          <a:p>
            <a:pPr marL="0" indent="0">
              <a:buNone/>
            </a:pPr>
            <a:r>
              <a:rPr lang="en-US" b="1" dirty="0"/>
              <a:t>Key Elements:</a:t>
            </a:r>
          </a:p>
          <a:p>
            <a:r>
              <a:rPr lang="en-US" sz="2000" b="1" dirty="0"/>
              <a:t>Give full attention</a:t>
            </a:r>
            <a:r>
              <a:rPr lang="en-US" sz="2000" dirty="0"/>
              <a:t> (eye contact, no distractions)</a:t>
            </a:r>
          </a:p>
          <a:p>
            <a:r>
              <a:rPr lang="en-US" sz="2000" b="1" dirty="0"/>
              <a:t>Show you’re listening</a:t>
            </a:r>
            <a:r>
              <a:rPr lang="en-US" sz="2000" dirty="0"/>
              <a:t> (nodding, verbal affirmations like “I see” or “Go on”)</a:t>
            </a:r>
          </a:p>
          <a:p>
            <a:r>
              <a:rPr lang="en-US" sz="2000" b="1" dirty="0"/>
              <a:t>Reflect and clarify</a:t>
            </a:r>
            <a:r>
              <a:rPr lang="en-US" sz="2000" dirty="0"/>
              <a:t> (paraphrase what you heard, ask clarifying questions)</a:t>
            </a:r>
          </a:p>
          <a:p>
            <a:endParaRPr lang="en-US" dirty="0"/>
          </a:p>
        </p:txBody>
      </p:sp>
      <p:sp>
        <p:nvSpPr>
          <p:cNvPr id="7" name="Content Placeholder 6">
            <a:extLst>
              <a:ext uri="{FF2B5EF4-FFF2-40B4-BE49-F238E27FC236}">
                <a16:creationId xmlns:a16="http://schemas.microsoft.com/office/drawing/2014/main" id="{664EF10D-8878-3EBB-C0A7-3038FF30DE1F}"/>
              </a:ext>
            </a:extLst>
          </p:cNvPr>
          <p:cNvSpPr>
            <a:spLocks noGrp="1"/>
          </p:cNvSpPr>
          <p:nvPr>
            <p:ph sz="half" idx="2"/>
          </p:nvPr>
        </p:nvSpPr>
        <p:spPr>
          <a:xfrm>
            <a:off x="6019801" y="2205694"/>
            <a:ext cx="5181600" cy="1208667"/>
          </a:xfrm>
        </p:spPr>
        <p:txBody>
          <a:bodyPr/>
          <a:lstStyle/>
          <a:p>
            <a:r>
              <a:rPr lang="en-US" sz="2000" b="1" dirty="0"/>
              <a:t>Avoid interrupting</a:t>
            </a:r>
            <a:r>
              <a:rPr lang="en-US" sz="2000" dirty="0"/>
              <a:t> (let the speaker finish before responding)</a:t>
            </a:r>
          </a:p>
          <a:p>
            <a:r>
              <a:rPr lang="en-US" sz="2000" b="1" dirty="0"/>
              <a:t>Respond thoughtfully</a:t>
            </a:r>
            <a:endParaRPr lang="en-US" sz="2000" dirty="0"/>
          </a:p>
          <a:p>
            <a:endParaRPr lang="en-US" dirty="0"/>
          </a:p>
        </p:txBody>
      </p:sp>
    </p:spTree>
    <p:extLst>
      <p:ext uri="{BB962C8B-B14F-4D97-AF65-F5344CB8AC3E}">
        <p14:creationId xmlns:p14="http://schemas.microsoft.com/office/powerpoint/2010/main" val="348020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145E7-3602-6089-6C2F-DB90C71C34BA}"/>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DDC2D6C1-BD60-AF57-B4FC-24F3736B7473}"/>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95F3C93A-C912-1F30-656B-FE1016053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E6A677C6-5643-0BC1-FB10-773313396447}"/>
              </a:ext>
            </a:extLst>
          </p:cNvPr>
          <p:cNvSpPr>
            <a:spLocks noGrp="1"/>
          </p:cNvSpPr>
          <p:nvPr>
            <p:ph type="title"/>
          </p:nvPr>
        </p:nvSpPr>
        <p:spPr>
          <a:xfrm>
            <a:off x="838200" y="2414752"/>
            <a:ext cx="10515600" cy="1133475"/>
          </a:xfrm>
        </p:spPr>
        <p:txBody>
          <a:bodyPr/>
          <a:lstStyle/>
          <a:p>
            <a:r>
              <a:rPr lang="en-US" b="1" dirty="0">
                <a:solidFill>
                  <a:srgbClr val="424242"/>
                </a:solidFill>
                <a:latin typeface="Segoe Sans"/>
              </a:rPr>
              <a:t>Reading Between the Lines</a:t>
            </a:r>
            <a:endParaRPr lang="en-US" dirty="0"/>
          </a:p>
        </p:txBody>
      </p:sp>
      <p:sp>
        <p:nvSpPr>
          <p:cNvPr id="3" name="Text Placeholder 2">
            <a:extLst>
              <a:ext uri="{FF2B5EF4-FFF2-40B4-BE49-F238E27FC236}">
                <a16:creationId xmlns:a16="http://schemas.microsoft.com/office/drawing/2014/main" id="{FE084898-6A47-6C50-B944-EC7A3B8D8A96}"/>
              </a:ext>
            </a:extLst>
          </p:cNvPr>
          <p:cNvSpPr>
            <a:spLocks noGrp="1"/>
          </p:cNvSpPr>
          <p:nvPr>
            <p:ph type="body" idx="1"/>
          </p:nvPr>
        </p:nvSpPr>
        <p:spPr>
          <a:xfrm>
            <a:off x="838200" y="3575216"/>
            <a:ext cx="10515600" cy="615584"/>
          </a:xfrm>
        </p:spPr>
        <p:txBody>
          <a:bodyPr/>
          <a:lstStyle/>
          <a:p>
            <a:r>
              <a:rPr lang="en-US" dirty="0"/>
              <a:t>“Wait they are saying things when they aren’t talking?”</a:t>
            </a:r>
          </a:p>
        </p:txBody>
      </p:sp>
    </p:spTree>
    <p:extLst>
      <p:ext uri="{BB962C8B-B14F-4D97-AF65-F5344CB8AC3E}">
        <p14:creationId xmlns:p14="http://schemas.microsoft.com/office/powerpoint/2010/main" val="332421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1EEB-775C-CFC3-D902-90DDC1E4961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A9810D9B-341E-DB6D-90EE-36027DC81583}"/>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AD3868D1-3BA6-9848-AFB5-DDE10C0AF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9D9C5A3E-D904-84EF-A776-85515210F94E}"/>
              </a:ext>
            </a:extLst>
          </p:cNvPr>
          <p:cNvSpPr>
            <a:spLocks noGrp="1"/>
          </p:cNvSpPr>
          <p:nvPr>
            <p:ph type="title"/>
          </p:nvPr>
        </p:nvSpPr>
        <p:spPr>
          <a:xfrm>
            <a:off x="839788" y="457200"/>
            <a:ext cx="3932237" cy="3372678"/>
          </a:xfrm>
        </p:spPr>
        <p:txBody>
          <a:bodyPr/>
          <a:lstStyle/>
          <a:p>
            <a:r>
              <a:rPr lang="en-US" dirty="0"/>
              <a:t>Our face and bodies talk?……………But what are we saying?</a:t>
            </a:r>
          </a:p>
        </p:txBody>
      </p:sp>
      <p:pic>
        <p:nvPicPr>
          <p:cNvPr id="8" name="Picture Placeholder 7" descr="A collage of people with different facial expressions&#10;&#10;AI-generated content may be incorrect.">
            <a:extLst>
              <a:ext uri="{FF2B5EF4-FFF2-40B4-BE49-F238E27FC236}">
                <a16:creationId xmlns:a16="http://schemas.microsoft.com/office/drawing/2014/main" id="{F7E0E02A-B5CD-ABF6-4553-3066AE16A289}"/>
              </a:ext>
            </a:extLst>
          </p:cNvPr>
          <p:cNvPicPr>
            <a:picLocks noGrp="1" noChangeAspect="1"/>
          </p:cNvPicPr>
          <p:nvPr>
            <p:ph type="pic" idx="1"/>
          </p:nvPr>
        </p:nvPicPr>
        <p:blipFill>
          <a:blip r:embed="rId6"/>
          <a:srcRect l="7785" r="7785"/>
          <a:stretch>
            <a:fillRect/>
          </a:stretch>
        </p:blipFill>
        <p:spPr>
          <a:xfrm>
            <a:off x="4974844" y="455121"/>
            <a:ext cx="6172200" cy="4873625"/>
          </a:xfrm>
        </p:spPr>
      </p:pic>
    </p:spTree>
    <p:extLst>
      <p:ext uri="{BB962C8B-B14F-4D97-AF65-F5344CB8AC3E}">
        <p14:creationId xmlns:p14="http://schemas.microsoft.com/office/powerpoint/2010/main" val="154933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73E9070-117D-0A34-0418-FE7F72197A04}"/>
              </a:ext>
            </a:extLst>
          </p:cNvPr>
          <p:cNvGrpSpPr/>
          <p:nvPr/>
        </p:nvGrpSpPr>
        <p:grpSpPr>
          <a:xfrm>
            <a:off x="0" y="5245453"/>
            <a:ext cx="2179383" cy="1795326"/>
            <a:chOff x="0" y="5245453"/>
            <a:chExt cx="2179383" cy="1795326"/>
          </a:xfrm>
        </p:grpSpPr>
        <p:pic>
          <p:nvPicPr>
            <p:cNvPr id="6" name="Picture 5">
              <a:extLst>
                <a:ext uri="{FF2B5EF4-FFF2-40B4-BE49-F238E27FC236}">
                  <a16:creationId xmlns:a16="http://schemas.microsoft.com/office/drawing/2014/main" id="{BEF7DA9D-95A0-DBF9-00BA-AA36E9C332B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7" r="3189" b="10450"/>
            <a:stretch/>
          </p:blipFill>
          <p:spPr>
            <a:xfrm rot="10800000">
              <a:off x="0" y="5696607"/>
              <a:ext cx="1424895" cy="1344172"/>
            </a:xfrm>
            <a:prstGeom prst="rect">
              <a:avLst/>
            </a:prstGeom>
            <a:noFill/>
          </p:spPr>
        </p:pic>
        <p:pic>
          <p:nvPicPr>
            <p:cNvPr id="8" name="Picture 7">
              <a:extLst>
                <a:ext uri="{FF2B5EF4-FFF2-40B4-BE49-F238E27FC236}">
                  <a16:creationId xmlns:a16="http://schemas.microsoft.com/office/drawing/2014/main" id="{95EDA99E-1E0E-289C-1292-CEC1947B5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09" y="5245453"/>
              <a:ext cx="1508974" cy="1612547"/>
            </a:xfrm>
            <a:prstGeom prst="rect">
              <a:avLst/>
            </a:prstGeom>
          </p:spPr>
        </p:pic>
      </p:grpSp>
      <p:sp>
        <p:nvSpPr>
          <p:cNvPr id="2" name="Title 1">
            <a:extLst>
              <a:ext uri="{FF2B5EF4-FFF2-40B4-BE49-F238E27FC236}">
                <a16:creationId xmlns:a16="http://schemas.microsoft.com/office/drawing/2014/main" id="{E6E46114-41CB-EEE9-821A-F71F73FA3892}"/>
              </a:ext>
            </a:extLst>
          </p:cNvPr>
          <p:cNvSpPr>
            <a:spLocks noGrp="1"/>
          </p:cNvSpPr>
          <p:nvPr>
            <p:ph type="title"/>
          </p:nvPr>
        </p:nvSpPr>
        <p:spPr/>
        <p:txBody>
          <a:bodyPr/>
          <a:lstStyle/>
          <a:p>
            <a:pPr algn="ctr"/>
            <a:r>
              <a:rPr lang="en-US" dirty="0"/>
              <a:t>Types of Non-Verbal Expression</a:t>
            </a:r>
          </a:p>
        </p:txBody>
      </p:sp>
      <p:sp>
        <p:nvSpPr>
          <p:cNvPr id="3" name="Content Placeholder 2">
            <a:extLst>
              <a:ext uri="{FF2B5EF4-FFF2-40B4-BE49-F238E27FC236}">
                <a16:creationId xmlns:a16="http://schemas.microsoft.com/office/drawing/2014/main" id="{0F62E7E6-7553-D3F8-78CC-54086CC70A85}"/>
              </a:ext>
            </a:extLst>
          </p:cNvPr>
          <p:cNvSpPr>
            <a:spLocks noGrp="1"/>
          </p:cNvSpPr>
          <p:nvPr>
            <p:ph sz="half" idx="1"/>
          </p:nvPr>
        </p:nvSpPr>
        <p:spPr>
          <a:xfrm>
            <a:off x="838200" y="2065109"/>
            <a:ext cx="5181600" cy="2615746"/>
          </a:xfrm>
        </p:spPr>
        <p:txBody>
          <a:bodyPr/>
          <a:lstStyle/>
          <a:p>
            <a:r>
              <a:rPr lang="en-US" sz="2500" b="1" dirty="0"/>
              <a:t>Facial Expressions</a:t>
            </a:r>
          </a:p>
          <a:p>
            <a:r>
              <a:rPr lang="en-US" sz="2500" b="1" dirty="0"/>
              <a:t>Gestures</a:t>
            </a:r>
          </a:p>
          <a:p>
            <a:r>
              <a:rPr lang="en-US" sz="2500" b="1" dirty="0"/>
              <a:t>Posture and Body Orientation</a:t>
            </a:r>
          </a:p>
          <a:p>
            <a:r>
              <a:rPr lang="en-US" sz="2500" b="1" dirty="0"/>
              <a:t>Eye Contact</a:t>
            </a:r>
          </a:p>
          <a:p>
            <a:r>
              <a:rPr lang="en-US" sz="2500" b="1" dirty="0"/>
              <a:t>Tone of Voice (Paralanguage)</a:t>
            </a:r>
          </a:p>
          <a:p>
            <a:endParaRPr lang="en-US" dirty="0"/>
          </a:p>
        </p:txBody>
      </p:sp>
      <p:sp>
        <p:nvSpPr>
          <p:cNvPr id="4" name="Content Placeholder 3">
            <a:extLst>
              <a:ext uri="{FF2B5EF4-FFF2-40B4-BE49-F238E27FC236}">
                <a16:creationId xmlns:a16="http://schemas.microsoft.com/office/drawing/2014/main" id="{FE171B87-A187-B0DE-468C-8BD9B76B211D}"/>
              </a:ext>
            </a:extLst>
          </p:cNvPr>
          <p:cNvSpPr>
            <a:spLocks noGrp="1"/>
          </p:cNvSpPr>
          <p:nvPr>
            <p:ph sz="half" idx="2"/>
          </p:nvPr>
        </p:nvSpPr>
        <p:spPr>
          <a:xfrm>
            <a:off x="6172200" y="2075997"/>
            <a:ext cx="5181600" cy="2615746"/>
          </a:xfrm>
        </p:spPr>
        <p:txBody>
          <a:bodyPr/>
          <a:lstStyle/>
          <a:p>
            <a:r>
              <a:rPr lang="en-US" sz="2500" b="1" dirty="0"/>
              <a:t>Proxemics (Use of Space)</a:t>
            </a:r>
          </a:p>
          <a:p>
            <a:r>
              <a:rPr lang="en-US" sz="2500" b="1" dirty="0"/>
              <a:t>Appearance</a:t>
            </a:r>
          </a:p>
          <a:p>
            <a:r>
              <a:rPr lang="en-US" sz="2500" b="1" dirty="0"/>
              <a:t>Touch (Haptics)</a:t>
            </a:r>
          </a:p>
          <a:p>
            <a:r>
              <a:rPr lang="en-US" sz="2500" b="1" dirty="0"/>
              <a:t>Silence</a:t>
            </a:r>
          </a:p>
        </p:txBody>
      </p:sp>
    </p:spTree>
    <p:extLst>
      <p:ext uri="{BB962C8B-B14F-4D97-AF65-F5344CB8AC3E}">
        <p14:creationId xmlns:p14="http://schemas.microsoft.com/office/powerpoint/2010/main" val="5235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C14E8-11BD-2E18-3AF0-E1E8252D3B8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9E56B7F8-4604-26EC-590D-9BD19C2E6C87}"/>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9D2638EA-B47A-6136-B3DA-B376F8160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4530650E-79EE-2D61-69F3-E499B0590D67}"/>
              </a:ext>
            </a:extLst>
          </p:cNvPr>
          <p:cNvSpPr>
            <a:spLocks noGrp="1"/>
          </p:cNvSpPr>
          <p:nvPr>
            <p:ph type="ctrTitle"/>
          </p:nvPr>
        </p:nvSpPr>
        <p:spPr/>
        <p:txBody>
          <a:bodyPr/>
          <a:lstStyle/>
          <a:p>
            <a:r>
              <a:rPr lang="en-US" b="1" dirty="0">
                <a:solidFill>
                  <a:srgbClr val="424242"/>
                </a:solidFill>
                <a:latin typeface="Segoe Sans"/>
              </a:rPr>
              <a:t>Adapting When Communication Breaks Down</a:t>
            </a:r>
            <a:endParaRPr lang="en-US" dirty="0"/>
          </a:p>
        </p:txBody>
      </p:sp>
      <p:sp>
        <p:nvSpPr>
          <p:cNvPr id="3" name="Subtitle 2">
            <a:extLst>
              <a:ext uri="{FF2B5EF4-FFF2-40B4-BE49-F238E27FC236}">
                <a16:creationId xmlns:a16="http://schemas.microsoft.com/office/drawing/2014/main" id="{AF7B2834-3026-AB31-5371-A523F80A8E15}"/>
              </a:ext>
            </a:extLst>
          </p:cNvPr>
          <p:cNvSpPr>
            <a:spLocks noGrp="1"/>
          </p:cNvSpPr>
          <p:nvPr>
            <p:ph type="subTitle" idx="1"/>
          </p:nvPr>
        </p:nvSpPr>
        <p:spPr/>
        <p:txBody>
          <a:bodyPr/>
          <a:lstStyle/>
          <a:p>
            <a:r>
              <a:rPr lang="en-US" dirty="0"/>
              <a:t>“Well…. I’ve scratched my nose and crossed my arms, now this guy wants me off his property”</a:t>
            </a:r>
          </a:p>
        </p:txBody>
      </p:sp>
    </p:spTree>
    <p:extLst>
      <p:ext uri="{BB962C8B-B14F-4D97-AF65-F5344CB8AC3E}">
        <p14:creationId xmlns:p14="http://schemas.microsoft.com/office/powerpoint/2010/main" val="90661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1AC63-E007-F14F-D97C-25C48784D1C8}"/>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B0CDD6FF-E0D3-81C9-AF16-5099F93A6BE3}"/>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012D5731-D6FC-A094-387C-08A0C7E1D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4" name="Picture 3" descr="A person and person pointing at each other&#10;&#10;AI-generated content may be incorrect.">
            <a:extLst>
              <a:ext uri="{FF2B5EF4-FFF2-40B4-BE49-F238E27FC236}">
                <a16:creationId xmlns:a16="http://schemas.microsoft.com/office/drawing/2014/main" id="{91FB33E9-79E1-32F9-8D5E-B97EC95A08A8}"/>
              </a:ext>
            </a:extLst>
          </p:cNvPr>
          <p:cNvPicPr>
            <a:picLocks noChangeAspect="1"/>
          </p:cNvPicPr>
          <p:nvPr/>
        </p:nvPicPr>
        <p:blipFill>
          <a:blip r:embed="rId5"/>
          <a:stretch>
            <a:fillRect/>
          </a:stretch>
        </p:blipFill>
        <p:spPr>
          <a:xfrm>
            <a:off x="3209333" y="1173480"/>
            <a:ext cx="5773334" cy="3848889"/>
          </a:xfrm>
          <a:prstGeom prst="rect">
            <a:avLst/>
          </a:prstGeom>
        </p:spPr>
      </p:pic>
      <p:sp>
        <p:nvSpPr>
          <p:cNvPr id="7" name="TextBox 6">
            <a:extLst>
              <a:ext uri="{FF2B5EF4-FFF2-40B4-BE49-F238E27FC236}">
                <a16:creationId xmlns:a16="http://schemas.microsoft.com/office/drawing/2014/main" id="{93AE282B-8C8F-A563-A2E4-F6B448E6553D}"/>
              </a:ext>
            </a:extLst>
          </p:cNvPr>
          <p:cNvSpPr txBox="1"/>
          <p:nvPr/>
        </p:nvSpPr>
        <p:spPr>
          <a:xfrm>
            <a:off x="762000" y="1600200"/>
            <a:ext cx="2103120" cy="923330"/>
          </a:xfrm>
          <a:custGeom>
            <a:avLst/>
            <a:gdLst>
              <a:gd name="connsiteX0" fmla="*/ 0 w 2103120"/>
              <a:gd name="connsiteY0" fmla="*/ 0 h 923330"/>
              <a:gd name="connsiteX1" fmla="*/ 462686 w 2103120"/>
              <a:gd name="connsiteY1" fmla="*/ 0 h 923330"/>
              <a:gd name="connsiteX2" fmla="*/ 946404 w 2103120"/>
              <a:gd name="connsiteY2" fmla="*/ 0 h 923330"/>
              <a:gd name="connsiteX3" fmla="*/ 1451153 w 2103120"/>
              <a:gd name="connsiteY3" fmla="*/ 0 h 923330"/>
              <a:gd name="connsiteX4" fmla="*/ 2103120 w 2103120"/>
              <a:gd name="connsiteY4" fmla="*/ 0 h 923330"/>
              <a:gd name="connsiteX5" fmla="*/ 2103120 w 2103120"/>
              <a:gd name="connsiteY5" fmla="*/ 461665 h 923330"/>
              <a:gd name="connsiteX6" fmla="*/ 2103120 w 2103120"/>
              <a:gd name="connsiteY6" fmla="*/ 923330 h 923330"/>
              <a:gd name="connsiteX7" fmla="*/ 1640434 w 2103120"/>
              <a:gd name="connsiteY7" fmla="*/ 923330 h 923330"/>
              <a:gd name="connsiteX8" fmla="*/ 1177747 w 2103120"/>
              <a:gd name="connsiteY8" fmla="*/ 923330 h 923330"/>
              <a:gd name="connsiteX9" fmla="*/ 630936 w 2103120"/>
              <a:gd name="connsiteY9" fmla="*/ 923330 h 923330"/>
              <a:gd name="connsiteX10" fmla="*/ 0 w 2103120"/>
              <a:gd name="connsiteY10" fmla="*/ 923330 h 923330"/>
              <a:gd name="connsiteX11" fmla="*/ 0 w 2103120"/>
              <a:gd name="connsiteY11" fmla="*/ 452432 h 923330"/>
              <a:gd name="connsiteX12" fmla="*/ 0 w 210312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3120" h="923330" extrusionOk="0">
                <a:moveTo>
                  <a:pt x="0" y="0"/>
                </a:moveTo>
                <a:cubicBezTo>
                  <a:pt x="170473" y="-40161"/>
                  <a:pt x="329160" y="49178"/>
                  <a:pt x="462686" y="0"/>
                </a:cubicBezTo>
                <a:cubicBezTo>
                  <a:pt x="596212" y="-49178"/>
                  <a:pt x="822991" y="14916"/>
                  <a:pt x="946404" y="0"/>
                </a:cubicBezTo>
                <a:cubicBezTo>
                  <a:pt x="1069817" y="-14916"/>
                  <a:pt x="1318359" y="38042"/>
                  <a:pt x="1451153" y="0"/>
                </a:cubicBezTo>
                <a:cubicBezTo>
                  <a:pt x="1583947" y="-38042"/>
                  <a:pt x="1862348" y="55417"/>
                  <a:pt x="2103120" y="0"/>
                </a:cubicBezTo>
                <a:cubicBezTo>
                  <a:pt x="2149361" y="220865"/>
                  <a:pt x="2100923" y="339969"/>
                  <a:pt x="2103120" y="461665"/>
                </a:cubicBezTo>
                <a:cubicBezTo>
                  <a:pt x="2105317" y="583361"/>
                  <a:pt x="2049170" y="767623"/>
                  <a:pt x="2103120" y="923330"/>
                </a:cubicBezTo>
                <a:cubicBezTo>
                  <a:pt x="1978905" y="976549"/>
                  <a:pt x="1804855" y="899971"/>
                  <a:pt x="1640434" y="923330"/>
                </a:cubicBezTo>
                <a:cubicBezTo>
                  <a:pt x="1476013" y="946689"/>
                  <a:pt x="1342001" y="876966"/>
                  <a:pt x="1177747" y="923330"/>
                </a:cubicBezTo>
                <a:cubicBezTo>
                  <a:pt x="1013493" y="969694"/>
                  <a:pt x="799555" y="860982"/>
                  <a:pt x="630936" y="923330"/>
                </a:cubicBezTo>
                <a:cubicBezTo>
                  <a:pt x="462317" y="985678"/>
                  <a:pt x="246387" y="853871"/>
                  <a:pt x="0" y="923330"/>
                </a:cubicBezTo>
                <a:cubicBezTo>
                  <a:pt x="-51527" y="807908"/>
                  <a:pt x="45046" y="647419"/>
                  <a:pt x="0" y="452432"/>
                </a:cubicBezTo>
                <a:cubicBezTo>
                  <a:pt x="-45046" y="257445"/>
                  <a:pt x="13075" y="175036"/>
                  <a:pt x="0" y="0"/>
                </a:cubicBezTo>
                <a:close/>
              </a:path>
            </a:pathLst>
          </a:custGeom>
          <a:noFill/>
          <a:ln>
            <a:solidFill>
              <a:schemeClr val="tx1"/>
            </a:solidFill>
            <a:extLst>
              <a:ext uri="{C807C97D-BFC1-408E-A445-0C87EB9F89A2}">
                <ask:lineSketchStyleProps xmlns:ask="http://schemas.microsoft.com/office/drawing/2018/sketchyshapes" sd="584076580">
                  <a:prstGeom prst="rect">
                    <a:avLst/>
                  </a:prstGeom>
                  <ask:type>
                    <ask:lineSketchScribble/>
                  </ask:type>
                </ask:lineSketchStyleProps>
              </a:ext>
            </a:extLst>
          </a:ln>
        </p:spPr>
        <p:txBody>
          <a:bodyPr wrap="square" rtlCol="0">
            <a:spAutoFit/>
          </a:bodyPr>
          <a:lstStyle/>
          <a:p>
            <a:r>
              <a:rPr lang="en-US" dirty="0"/>
              <a:t>I’m here from the Government to help you!</a:t>
            </a:r>
          </a:p>
        </p:txBody>
      </p:sp>
      <p:sp>
        <p:nvSpPr>
          <p:cNvPr id="8" name="TextBox 7">
            <a:extLst>
              <a:ext uri="{FF2B5EF4-FFF2-40B4-BE49-F238E27FC236}">
                <a16:creationId xmlns:a16="http://schemas.microsoft.com/office/drawing/2014/main" id="{B496EF28-ED62-4447-94C5-B0E6DE3EB929}"/>
              </a:ext>
            </a:extLst>
          </p:cNvPr>
          <p:cNvSpPr txBox="1"/>
          <p:nvPr/>
        </p:nvSpPr>
        <p:spPr>
          <a:xfrm>
            <a:off x="9357668" y="2967335"/>
            <a:ext cx="2103120" cy="923330"/>
          </a:xfrm>
          <a:custGeom>
            <a:avLst/>
            <a:gdLst>
              <a:gd name="connsiteX0" fmla="*/ 0 w 2103120"/>
              <a:gd name="connsiteY0" fmla="*/ 0 h 923330"/>
              <a:gd name="connsiteX1" fmla="*/ 462686 w 2103120"/>
              <a:gd name="connsiteY1" fmla="*/ 0 h 923330"/>
              <a:gd name="connsiteX2" fmla="*/ 967435 w 2103120"/>
              <a:gd name="connsiteY2" fmla="*/ 0 h 923330"/>
              <a:gd name="connsiteX3" fmla="*/ 1535278 w 2103120"/>
              <a:gd name="connsiteY3" fmla="*/ 0 h 923330"/>
              <a:gd name="connsiteX4" fmla="*/ 2103120 w 2103120"/>
              <a:gd name="connsiteY4" fmla="*/ 0 h 923330"/>
              <a:gd name="connsiteX5" fmla="*/ 2103120 w 2103120"/>
              <a:gd name="connsiteY5" fmla="*/ 480132 h 923330"/>
              <a:gd name="connsiteX6" fmla="*/ 2103120 w 2103120"/>
              <a:gd name="connsiteY6" fmla="*/ 923330 h 923330"/>
              <a:gd name="connsiteX7" fmla="*/ 1619402 w 2103120"/>
              <a:gd name="connsiteY7" fmla="*/ 923330 h 923330"/>
              <a:gd name="connsiteX8" fmla="*/ 1135685 w 2103120"/>
              <a:gd name="connsiteY8" fmla="*/ 923330 h 923330"/>
              <a:gd name="connsiteX9" fmla="*/ 630936 w 2103120"/>
              <a:gd name="connsiteY9" fmla="*/ 923330 h 923330"/>
              <a:gd name="connsiteX10" fmla="*/ 0 w 2103120"/>
              <a:gd name="connsiteY10" fmla="*/ 923330 h 923330"/>
              <a:gd name="connsiteX11" fmla="*/ 0 w 2103120"/>
              <a:gd name="connsiteY11" fmla="*/ 443198 h 923330"/>
              <a:gd name="connsiteX12" fmla="*/ 0 w 210312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3120" h="923330" extrusionOk="0">
                <a:moveTo>
                  <a:pt x="0" y="0"/>
                </a:moveTo>
                <a:cubicBezTo>
                  <a:pt x="223386" y="-44766"/>
                  <a:pt x="345831" y="21077"/>
                  <a:pt x="462686" y="0"/>
                </a:cubicBezTo>
                <a:cubicBezTo>
                  <a:pt x="579541" y="-21077"/>
                  <a:pt x="844464" y="11801"/>
                  <a:pt x="967435" y="0"/>
                </a:cubicBezTo>
                <a:cubicBezTo>
                  <a:pt x="1090406" y="-11801"/>
                  <a:pt x="1377302" y="29922"/>
                  <a:pt x="1535278" y="0"/>
                </a:cubicBezTo>
                <a:cubicBezTo>
                  <a:pt x="1693254" y="-29922"/>
                  <a:pt x="1959636" y="39296"/>
                  <a:pt x="2103120" y="0"/>
                </a:cubicBezTo>
                <a:cubicBezTo>
                  <a:pt x="2148618" y="100023"/>
                  <a:pt x="2065432" y="252866"/>
                  <a:pt x="2103120" y="480132"/>
                </a:cubicBezTo>
                <a:cubicBezTo>
                  <a:pt x="2140808" y="707398"/>
                  <a:pt x="2065109" y="809965"/>
                  <a:pt x="2103120" y="923330"/>
                </a:cubicBezTo>
                <a:cubicBezTo>
                  <a:pt x="1886208" y="977735"/>
                  <a:pt x="1723875" y="909234"/>
                  <a:pt x="1619402" y="923330"/>
                </a:cubicBezTo>
                <a:cubicBezTo>
                  <a:pt x="1514929" y="937426"/>
                  <a:pt x="1290656" y="897756"/>
                  <a:pt x="1135685" y="923330"/>
                </a:cubicBezTo>
                <a:cubicBezTo>
                  <a:pt x="980714" y="948904"/>
                  <a:pt x="796508" y="886766"/>
                  <a:pt x="630936" y="923330"/>
                </a:cubicBezTo>
                <a:cubicBezTo>
                  <a:pt x="465364" y="959894"/>
                  <a:pt x="236131" y="868963"/>
                  <a:pt x="0" y="923330"/>
                </a:cubicBezTo>
                <a:cubicBezTo>
                  <a:pt x="-21708" y="765785"/>
                  <a:pt x="34492" y="640585"/>
                  <a:pt x="0" y="443198"/>
                </a:cubicBezTo>
                <a:cubicBezTo>
                  <a:pt x="-34492" y="245811"/>
                  <a:pt x="46458" y="110569"/>
                  <a:pt x="0" y="0"/>
                </a:cubicBezTo>
                <a:close/>
              </a:path>
            </a:pathLst>
          </a:custGeom>
          <a:noFill/>
          <a:ln>
            <a:solidFill>
              <a:schemeClr val="tx1"/>
            </a:solidFill>
            <a:extLst>
              <a:ext uri="{C807C97D-BFC1-408E-A445-0C87EB9F89A2}">
                <ask:lineSketchStyleProps xmlns:ask="http://schemas.microsoft.com/office/drawing/2018/sketchyshapes" sd="859214240">
                  <a:prstGeom prst="rect">
                    <a:avLst/>
                  </a:prstGeom>
                  <ask:type>
                    <ask:lineSketchScribble/>
                  </ask:type>
                </ask:lineSketchStyleProps>
              </a:ext>
            </a:extLst>
          </a:ln>
        </p:spPr>
        <p:txBody>
          <a:bodyPr wrap="square" rtlCol="0">
            <a:spAutoFit/>
          </a:bodyPr>
          <a:lstStyle/>
          <a:p>
            <a:r>
              <a:rPr lang="en-US" dirty="0"/>
              <a:t>Getting along just fine before you showed up!</a:t>
            </a:r>
          </a:p>
        </p:txBody>
      </p:sp>
    </p:spTree>
    <p:extLst>
      <p:ext uri="{BB962C8B-B14F-4D97-AF65-F5344CB8AC3E}">
        <p14:creationId xmlns:p14="http://schemas.microsoft.com/office/powerpoint/2010/main" val="426089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4E483-23FE-EE22-6E0A-24FB4249CFF0}"/>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8C425F56-4342-1A99-26FB-38ABD52B3FBC}"/>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539BE166-93A2-81DB-D3DF-B95E18D71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7D210D42-BFAB-A716-A116-67117E3CD806}"/>
              </a:ext>
            </a:extLst>
          </p:cNvPr>
          <p:cNvSpPr>
            <a:spLocks noGrp="1"/>
          </p:cNvSpPr>
          <p:nvPr>
            <p:ph type="title"/>
          </p:nvPr>
        </p:nvSpPr>
        <p:spPr/>
        <p:txBody>
          <a:bodyPr/>
          <a:lstStyle/>
          <a:p>
            <a:pPr algn="ctr"/>
            <a:r>
              <a:rPr lang="en-US" dirty="0"/>
              <a:t>Has Communication Broken Down</a:t>
            </a:r>
          </a:p>
        </p:txBody>
      </p:sp>
      <p:sp>
        <p:nvSpPr>
          <p:cNvPr id="3" name="Content Placeholder 2">
            <a:extLst>
              <a:ext uri="{FF2B5EF4-FFF2-40B4-BE49-F238E27FC236}">
                <a16:creationId xmlns:a16="http://schemas.microsoft.com/office/drawing/2014/main" id="{D957B07C-AEF5-13B1-4A48-7B3FC93D046A}"/>
              </a:ext>
            </a:extLst>
          </p:cNvPr>
          <p:cNvSpPr>
            <a:spLocks noGrp="1"/>
          </p:cNvSpPr>
          <p:nvPr>
            <p:ph sz="half" idx="1"/>
          </p:nvPr>
        </p:nvSpPr>
        <p:spPr/>
        <p:txBody>
          <a:bodyPr/>
          <a:lstStyle/>
          <a:p>
            <a:r>
              <a:rPr lang="en-US" sz="2500" b="1" dirty="0"/>
              <a:t>Repeated Misunderstandings</a:t>
            </a:r>
            <a:endParaRPr lang="en-US" sz="2500" dirty="0"/>
          </a:p>
          <a:p>
            <a:r>
              <a:rPr lang="en-US" sz="2500" b="1" dirty="0"/>
              <a:t>Lack of Engagement</a:t>
            </a:r>
            <a:endParaRPr lang="en-US" sz="2500" dirty="0"/>
          </a:p>
          <a:p>
            <a:r>
              <a:rPr lang="en-US" sz="2500" b="1" dirty="0"/>
              <a:t>Defensive or Aggressive Responses</a:t>
            </a:r>
            <a:endParaRPr lang="en-US" sz="2500" dirty="0"/>
          </a:p>
          <a:p>
            <a:r>
              <a:rPr lang="en-US" sz="2500" b="1" dirty="0"/>
              <a:t>Avoidance or Withdrawal</a:t>
            </a:r>
            <a:endParaRPr lang="en-US" sz="2500" dirty="0"/>
          </a:p>
          <a:p>
            <a:r>
              <a:rPr lang="en-US" sz="2500" b="1" dirty="0"/>
              <a:t>Overuse of Jargon or Vague Language</a:t>
            </a:r>
            <a:endParaRPr lang="en-US" sz="2500" dirty="0"/>
          </a:p>
          <a:p>
            <a:endParaRPr lang="en-US" sz="1200" dirty="0"/>
          </a:p>
        </p:txBody>
      </p:sp>
      <p:sp>
        <p:nvSpPr>
          <p:cNvPr id="4" name="Content Placeholder 3">
            <a:extLst>
              <a:ext uri="{FF2B5EF4-FFF2-40B4-BE49-F238E27FC236}">
                <a16:creationId xmlns:a16="http://schemas.microsoft.com/office/drawing/2014/main" id="{B7250832-467C-BD64-0A01-3B6787E73E36}"/>
              </a:ext>
            </a:extLst>
          </p:cNvPr>
          <p:cNvSpPr>
            <a:spLocks noGrp="1"/>
          </p:cNvSpPr>
          <p:nvPr>
            <p:ph sz="half" idx="2"/>
          </p:nvPr>
        </p:nvSpPr>
        <p:spPr/>
        <p:txBody>
          <a:bodyPr/>
          <a:lstStyle/>
          <a:p>
            <a:r>
              <a:rPr lang="en-US" sz="2500" b="1" dirty="0"/>
              <a:t>Interruptions and Talking Over Each Other</a:t>
            </a:r>
            <a:endParaRPr lang="en-US" sz="2500" dirty="0"/>
          </a:p>
          <a:p>
            <a:r>
              <a:rPr lang="en-US" sz="2500" b="1" dirty="0"/>
              <a:t>Non-Verbal Cues of Discomfort</a:t>
            </a:r>
            <a:endParaRPr lang="en-US" sz="2500" dirty="0"/>
          </a:p>
          <a:p>
            <a:r>
              <a:rPr lang="en-US" sz="2500" b="1" dirty="0"/>
              <a:t>Failure to Follow Through</a:t>
            </a:r>
            <a:endParaRPr lang="en-US" sz="2500" dirty="0"/>
          </a:p>
          <a:p>
            <a:r>
              <a:rPr lang="en-US" sz="2500" b="1" dirty="0"/>
              <a:t>Escalation Without Resolution</a:t>
            </a:r>
            <a:endParaRPr lang="en-US" sz="2500" dirty="0"/>
          </a:p>
          <a:p>
            <a:endParaRPr lang="en-US" dirty="0"/>
          </a:p>
        </p:txBody>
      </p:sp>
    </p:spTree>
    <p:extLst>
      <p:ext uri="{BB962C8B-B14F-4D97-AF65-F5344CB8AC3E}">
        <p14:creationId xmlns:p14="http://schemas.microsoft.com/office/powerpoint/2010/main" val="101508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A52C-D56A-9962-0271-F6571BFD13D6}"/>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A77033BD-38AF-6A03-FA2B-B7F8594D7894}"/>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B5EEAF31-8EDF-2E62-C23B-706A442B8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8B47B3EB-A59F-62F2-E5DE-AF006EE95BDE}"/>
              </a:ext>
            </a:extLst>
          </p:cNvPr>
          <p:cNvSpPr>
            <a:spLocks noGrp="1"/>
          </p:cNvSpPr>
          <p:nvPr>
            <p:ph type="title"/>
          </p:nvPr>
        </p:nvSpPr>
        <p:spPr>
          <a:xfrm>
            <a:off x="838200" y="2414752"/>
            <a:ext cx="10515600" cy="1133475"/>
          </a:xfrm>
        </p:spPr>
        <p:txBody>
          <a:bodyPr/>
          <a:lstStyle/>
          <a:p>
            <a:r>
              <a:rPr lang="en-US" b="1" dirty="0">
                <a:solidFill>
                  <a:srgbClr val="424242"/>
                </a:solidFill>
                <a:latin typeface="Segoe Sans"/>
              </a:rPr>
              <a:t>Escalation with Purpose</a:t>
            </a:r>
            <a:endParaRPr lang="en-US" dirty="0"/>
          </a:p>
        </p:txBody>
      </p:sp>
      <p:sp>
        <p:nvSpPr>
          <p:cNvPr id="3" name="Text Placeholder 2">
            <a:extLst>
              <a:ext uri="{FF2B5EF4-FFF2-40B4-BE49-F238E27FC236}">
                <a16:creationId xmlns:a16="http://schemas.microsoft.com/office/drawing/2014/main" id="{4AB86D40-9158-4B1D-236F-097E9D3E0C3F}"/>
              </a:ext>
            </a:extLst>
          </p:cNvPr>
          <p:cNvSpPr>
            <a:spLocks noGrp="1"/>
          </p:cNvSpPr>
          <p:nvPr>
            <p:ph type="body" idx="1"/>
          </p:nvPr>
        </p:nvSpPr>
        <p:spPr>
          <a:xfrm>
            <a:off x="838200" y="3575216"/>
            <a:ext cx="10515600" cy="615584"/>
          </a:xfrm>
        </p:spPr>
        <p:txBody>
          <a:bodyPr/>
          <a:lstStyle/>
          <a:p>
            <a:r>
              <a:rPr lang="en-US" dirty="0"/>
              <a:t>“If I am going up the chain I better know why ”</a:t>
            </a:r>
          </a:p>
        </p:txBody>
      </p:sp>
    </p:spTree>
    <p:extLst>
      <p:ext uri="{BB962C8B-B14F-4D97-AF65-F5344CB8AC3E}">
        <p14:creationId xmlns:p14="http://schemas.microsoft.com/office/powerpoint/2010/main" val="25615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46CC-4A47-36EA-1896-B930BF499542}"/>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D8E02412-C144-D1AF-4FEF-5197BF9E4206}"/>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D5B960F6-D8CB-CC58-82EA-03DFB3B32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pic>
        <p:nvPicPr>
          <p:cNvPr id="3" name="Picture 2" descr="A person in a suit holding his hand to his ear&#10;&#10;AI-generated content may be incorrect.">
            <a:extLst>
              <a:ext uri="{FF2B5EF4-FFF2-40B4-BE49-F238E27FC236}">
                <a16:creationId xmlns:a16="http://schemas.microsoft.com/office/drawing/2014/main" id="{ECA675FD-B81C-4B31-D7F0-8A3F17471F9F}"/>
              </a:ext>
            </a:extLst>
          </p:cNvPr>
          <p:cNvPicPr>
            <a:picLocks noChangeAspect="1"/>
          </p:cNvPicPr>
          <p:nvPr/>
        </p:nvPicPr>
        <p:blipFill>
          <a:blip r:embed="rId5"/>
          <a:stretch>
            <a:fillRect/>
          </a:stretch>
        </p:blipFill>
        <p:spPr>
          <a:xfrm>
            <a:off x="857250" y="619586"/>
            <a:ext cx="7063740" cy="4709160"/>
          </a:xfrm>
          <a:prstGeom prst="rect">
            <a:avLst/>
          </a:prstGeom>
        </p:spPr>
      </p:pic>
      <p:sp>
        <p:nvSpPr>
          <p:cNvPr id="9" name="TextBox 8">
            <a:extLst>
              <a:ext uri="{FF2B5EF4-FFF2-40B4-BE49-F238E27FC236}">
                <a16:creationId xmlns:a16="http://schemas.microsoft.com/office/drawing/2014/main" id="{010FD403-14F7-9D3D-82FC-6627D16E679C}"/>
              </a:ext>
            </a:extLst>
          </p:cNvPr>
          <p:cNvSpPr txBox="1"/>
          <p:nvPr/>
        </p:nvSpPr>
        <p:spPr>
          <a:xfrm>
            <a:off x="8256542" y="2617461"/>
            <a:ext cx="2738490" cy="584775"/>
          </a:xfrm>
          <a:custGeom>
            <a:avLst/>
            <a:gdLst>
              <a:gd name="connsiteX0" fmla="*/ 0 w 2738490"/>
              <a:gd name="connsiteY0" fmla="*/ 0 h 584775"/>
              <a:gd name="connsiteX1" fmla="*/ 465543 w 2738490"/>
              <a:gd name="connsiteY1" fmla="*/ 0 h 584775"/>
              <a:gd name="connsiteX2" fmla="*/ 985856 w 2738490"/>
              <a:gd name="connsiteY2" fmla="*/ 0 h 584775"/>
              <a:gd name="connsiteX3" fmla="*/ 1588324 w 2738490"/>
              <a:gd name="connsiteY3" fmla="*/ 0 h 584775"/>
              <a:gd name="connsiteX4" fmla="*/ 2163407 w 2738490"/>
              <a:gd name="connsiteY4" fmla="*/ 0 h 584775"/>
              <a:gd name="connsiteX5" fmla="*/ 2738490 w 2738490"/>
              <a:gd name="connsiteY5" fmla="*/ 0 h 584775"/>
              <a:gd name="connsiteX6" fmla="*/ 2738490 w 2738490"/>
              <a:gd name="connsiteY6" fmla="*/ 584775 h 584775"/>
              <a:gd name="connsiteX7" fmla="*/ 2245562 w 2738490"/>
              <a:gd name="connsiteY7" fmla="*/ 584775 h 584775"/>
              <a:gd name="connsiteX8" fmla="*/ 1752634 w 2738490"/>
              <a:gd name="connsiteY8" fmla="*/ 584775 h 584775"/>
              <a:gd name="connsiteX9" fmla="*/ 1232320 w 2738490"/>
              <a:gd name="connsiteY9" fmla="*/ 584775 h 584775"/>
              <a:gd name="connsiteX10" fmla="*/ 629853 w 2738490"/>
              <a:gd name="connsiteY10" fmla="*/ 584775 h 584775"/>
              <a:gd name="connsiteX11" fmla="*/ 0 w 2738490"/>
              <a:gd name="connsiteY11" fmla="*/ 584775 h 584775"/>
              <a:gd name="connsiteX12" fmla="*/ 0 w 2738490"/>
              <a:gd name="connsiteY12"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8490" h="584775" extrusionOk="0">
                <a:moveTo>
                  <a:pt x="0" y="0"/>
                </a:moveTo>
                <a:cubicBezTo>
                  <a:pt x="187525" y="-52483"/>
                  <a:pt x="326960" y="51848"/>
                  <a:pt x="465543" y="0"/>
                </a:cubicBezTo>
                <a:cubicBezTo>
                  <a:pt x="604126" y="-51848"/>
                  <a:pt x="818574" y="54376"/>
                  <a:pt x="985856" y="0"/>
                </a:cubicBezTo>
                <a:cubicBezTo>
                  <a:pt x="1153138" y="-54376"/>
                  <a:pt x="1387359" y="45284"/>
                  <a:pt x="1588324" y="0"/>
                </a:cubicBezTo>
                <a:cubicBezTo>
                  <a:pt x="1789289" y="-45284"/>
                  <a:pt x="1901111" y="33468"/>
                  <a:pt x="2163407" y="0"/>
                </a:cubicBezTo>
                <a:cubicBezTo>
                  <a:pt x="2425703" y="-33468"/>
                  <a:pt x="2486975" y="19436"/>
                  <a:pt x="2738490" y="0"/>
                </a:cubicBezTo>
                <a:cubicBezTo>
                  <a:pt x="2807671" y="247347"/>
                  <a:pt x="2691414" y="388825"/>
                  <a:pt x="2738490" y="584775"/>
                </a:cubicBezTo>
                <a:cubicBezTo>
                  <a:pt x="2552930" y="631292"/>
                  <a:pt x="2423538" y="568305"/>
                  <a:pt x="2245562" y="584775"/>
                </a:cubicBezTo>
                <a:cubicBezTo>
                  <a:pt x="2067586" y="601245"/>
                  <a:pt x="1978859" y="552570"/>
                  <a:pt x="1752634" y="584775"/>
                </a:cubicBezTo>
                <a:cubicBezTo>
                  <a:pt x="1526409" y="616980"/>
                  <a:pt x="1461572" y="533409"/>
                  <a:pt x="1232320" y="584775"/>
                </a:cubicBezTo>
                <a:cubicBezTo>
                  <a:pt x="1003068" y="636141"/>
                  <a:pt x="881641" y="515328"/>
                  <a:pt x="629853" y="584775"/>
                </a:cubicBezTo>
                <a:cubicBezTo>
                  <a:pt x="378065" y="654222"/>
                  <a:pt x="189127" y="581877"/>
                  <a:pt x="0" y="584775"/>
                </a:cubicBezTo>
                <a:cubicBezTo>
                  <a:pt x="-28119" y="308043"/>
                  <a:pt x="53574" y="137292"/>
                  <a:pt x="0" y="0"/>
                </a:cubicBezTo>
                <a:close/>
              </a:path>
            </a:pathLst>
          </a:custGeom>
          <a:noFill/>
          <a:ln>
            <a:solidFill>
              <a:schemeClr val="tx1"/>
            </a:solidFill>
            <a:extLst>
              <a:ext uri="{C807C97D-BFC1-408E-A445-0C87EB9F89A2}">
                <ask:lineSketchStyleProps xmlns:ask="http://schemas.microsoft.com/office/drawing/2018/sketchyshapes" sd="859214240">
                  <a:prstGeom prst="rect">
                    <a:avLst/>
                  </a:prstGeom>
                  <ask:type>
                    <ask:lineSketchScribble/>
                  </ask:type>
                </ask:lineSketchStyleProps>
              </a:ext>
            </a:extLst>
          </a:ln>
        </p:spPr>
        <p:txBody>
          <a:bodyPr wrap="square" rtlCol="0">
            <a:spAutoFit/>
          </a:bodyPr>
          <a:lstStyle/>
          <a:p>
            <a:r>
              <a:rPr lang="en-US" sz="3200" dirty="0"/>
              <a:t>Do tell………</a:t>
            </a:r>
            <a:endParaRPr lang="en-US" dirty="0"/>
          </a:p>
        </p:txBody>
      </p:sp>
    </p:spTree>
    <p:extLst>
      <p:ext uri="{BB962C8B-B14F-4D97-AF65-F5344CB8AC3E}">
        <p14:creationId xmlns:p14="http://schemas.microsoft.com/office/powerpoint/2010/main" val="48383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69FAB-EF95-5405-B378-E284FD661606}"/>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20DA40FC-99EF-9600-5887-195B2CBCB4BA}"/>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A898FA99-D855-763B-F1DC-1DDE635F1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1B881488-11BC-E2CC-BCDB-8B0631A41189}"/>
              </a:ext>
            </a:extLst>
          </p:cNvPr>
          <p:cNvSpPr>
            <a:spLocks noGrp="1"/>
          </p:cNvSpPr>
          <p:nvPr>
            <p:ph type="title"/>
          </p:nvPr>
        </p:nvSpPr>
        <p:spPr/>
        <p:txBody>
          <a:bodyPr/>
          <a:lstStyle/>
          <a:p>
            <a:pPr algn="ctr"/>
            <a:r>
              <a:rPr lang="en-US" dirty="0"/>
              <a:t>Escalate</a:t>
            </a:r>
          </a:p>
        </p:txBody>
      </p:sp>
      <p:sp>
        <p:nvSpPr>
          <p:cNvPr id="3" name="Content Placeholder 2">
            <a:extLst>
              <a:ext uri="{FF2B5EF4-FFF2-40B4-BE49-F238E27FC236}">
                <a16:creationId xmlns:a16="http://schemas.microsoft.com/office/drawing/2014/main" id="{52E16767-15B9-8FD8-B986-C699748FE507}"/>
              </a:ext>
            </a:extLst>
          </p:cNvPr>
          <p:cNvSpPr>
            <a:spLocks noGrp="1"/>
          </p:cNvSpPr>
          <p:nvPr>
            <p:ph sz="half" idx="1"/>
          </p:nvPr>
        </p:nvSpPr>
        <p:spPr>
          <a:xfrm>
            <a:off x="838200" y="2446116"/>
            <a:ext cx="5181600" cy="1167946"/>
          </a:xfrm>
        </p:spPr>
        <p:txBody>
          <a:bodyPr/>
          <a:lstStyle/>
          <a:p>
            <a:r>
              <a:rPr lang="en-US" sz="2000" b="1" dirty="0"/>
              <a:t>Ensure Timely Resolution</a:t>
            </a:r>
            <a:endParaRPr lang="en-US" sz="2000" dirty="0"/>
          </a:p>
          <a:p>
            <a:r>
              <a:rPr lang="en-US" sz="2000" b="1" dirty="0"/>
              <a:t>Prevent Miscommunication or Conflict</a:t>
            </a:r>
            <a:endParaRPr lang="en-US" sz="2000" dirty="0"/>
          </a:p>
          <a:p>
            <a:r>
              <a:rPr lang="en-US" sz="2000" b="1" dirty="0"/>
              <a:t>To Protect Relationships</a:t>
            </a:r>
            <a:endParaRPr lang="en-US" sz="2000" dirty="0"/>
          </a:p>
          <a:p>
            <a:endParaRPr lang="en-US" sz="1200" dirty="0"/>
          </a:p>
        </p:txBody>
      </p:sp>
      <p:sp>
        <p:nvSpPr>
          <p:cNvPr id="4" name="Content Placeholder 3">
            <a:extLst>
              <a:ext uri="{FF2B5EF4-FFF2-40B4-BE49-F238E27FC236}">
                <a16:creationId xmlns:a16="http://schemas.microsoft.com/office/drawing/2014/main" id="{345F8407-628B-0041-C129-CFD3014B2B9A}"/>
              </a:ext>
            </a:extLst>
          </p:cNvPr>
          <p:cNvSpPr>
            <a:spLocks noGrp="1"/>
          </p:cNvSpPr>
          <p:nvPr>
            <p:ph sz="half" idx="2"/>
          </p:nvPr>
        </p:nvSpPr>
        <p:spPr>
          <a:xfrm>
            <a:off x="6172200" y="2446116"/>
            <a:ext cx="5181600" cy="1167946"/>
          </a:xfrm>
        </p:spPr>
        <p:txBody>
          <a:bodyPr/>
          <a:lstStyle/>
          <a:p>
            <a:r>
              <a:rPr lang="en-US" sz="2000" b="1" dirty="0"/>
              <a:t>To Maintain Project Momentum</a:t>
            </a:r>
            <a:endParaRPr lang="en-US" sz="2000" dirty="0"/>
          </a:p>
          <a:p>
            <a:r>
              <a:rPr lang="en-US" sz="2000" b="1" dirty="0"/>
              <a:t>To Document and Support Accountability</a:t>
            </a:r>
            <a:endParaRPr lang="en-US" sz="2000" dirty="0"/>
          </a:p>
          <a:p>
            <a:endParaRPr lang="en-US" dirty="0"/>
          </a:p>
        </p:txBody>
      </p:sp>
    </p:spTree>
    <p:extLst>
      <p:ext uri="{BB962C8B-B14F-4D97-AF65-F5344CB8AC3E}">
        <p14:creationId xmlns:p14="http://schemas.microsoft.com/office/powerpoint/2010/main" val="179849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E6B35-2068-5F9D-FE46-4D71D14241F2}"/>
            </a:ext>
          </a:extLst>
        </p:cNvPr>
        <p:cNvGrpSpPr/>
        <p:nvPr/>
      </p:nvGrpSpPr>
      <p:grpSpPr>
        <a:xfrm>
          <a:off x="0" y="0"/>
          <a:ext cx="0" cy="0"/>
          <a:chOff x="0" y="0"/>
          <a:chExt cx="0" cy="0"/>
        </a:xfrm>
      </p:grpSpPr>
      <p:pic>
        <p:nvPicPr>
          <p:cNvPr id="9" name="Picture 8" descr="A map of a city&#10;&#10;AI-generated content may be incorrect.">
            <a:extLst>
              <a:ext uri="{FF2B5EF4-FFF2-40B4-BE49-F238E27FC236}">
                <a16:creationId xmlns:a16="http://schemas.microsoft.com/office/drawing/2014/main" id="{21790A09-D26A-CAD9-531B-487CECCD8997}"/>
              </a:ext>
            </a:extLst>
          </p:cNvPr>
          <p:cNvPicPr>
            <a:picLocks noChangeAspect="1"/>
          </p:cNvPicPr>
          <p:nvPr/>
        </p:nvPicPr>
        <p:blipFill>
          <a:blip r:embed="rId2">
            <a:alphaModFix amt="41000"/>
          </a:blip>
          <a:srcRect l="21957"/>
          <a:stretch>
            <a:fillRect/>
          </a:stretch>
        </p:blipFill>
        <p:spPr>
          <a:xfrm>
            <a:off x="3707027" y="-30924"/>
            <a:ext cx="8484973" cy="6858000"/>
          </a:xfrm>
          <a:prstGeom prst="rect">
            <a:avLst/>
          </a:prstGeom>
        </p:spPr>
      </p:pic>
      <p:pic>
        <p:nvPicPr>
          <p:cNvPr id="7" name="Picture 6" descr="A person wearing a hard hat and a suit holding a rolled up paper&#10;&#10;AI-generated content may be incorrect.">
            <a:extLst>
              <a:ext uri="{FF2B5EF4-FFF2-40B4-BE49-F238E27FC236}">
                <a16:creationId xmlns:a16="http://schemas.microsoft.com/office/drawing/2014/main" id="{FB6DEE0A-279A-5699-8211-033E0771D8A2}"/>
              </a:ext>
            </a:extLst>
          </p:cNvPr>
          <p:cNvPicPr>
            <a:picLocks noChangeAspect="1"/>
          </p:cNvPicPr>
          <p:nvPr/>
        </p:nvPicPr>
        <p:blipFill>
          <a:blip r:embed="rId3">
            <a:alphaModFix amt="36000"/>
          </a:blip>
          <a:stretch>
            <a:fillRect/>
          </a:stretch>
        </p:blipFill>
        <p:spPr>
          <a:xfrm>
            <a:off x="-1" y="0"/>
            <a:ext cx="4572000" cy="6858000"/>
          </a:xfrm>
          <a:prstGeom prst="rect">
            <a:avLst/>
          </a:prstGeom>
        </p:spPr>
      </p:pic>
      <p:pic>
        <p:nvPicPr>
          <p:cNvPr id="5" name="Graphic 4">
            <a:extLst>
              <a:ext uri="{FF2B5EF4-FFF2-40B4-BE49-F238E27FC236}">
                <a16:creationId xmlns:a16="http://schemas.microsoft.com/office/drawing/2014/main" id="{ADE6ED16-B64E-05BD-CC66-5F5CEB9CB8C3}"/>
              </a:ext>
            </a:extLst>
          </p:cNvPr>
          <p:cNvPicPr>
            <a:picLocks noChangeAspect="1"/>
          </p:cNvPicPr>
          <p:nvPr/>
        </p:nvPicPr>
        <p:blipFill>
          <a:blip r:embed="rId4">
            <a:extLst>
              <a:ext uri="{96DAC541-7B7A-43D3-8B79-37D633B846F1}">
                <asvg:svgBlip xmlns:asvg="http://schemas.microsoft.com/office/drawing/2016/SVG/main" r:embed="rId5"/>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7299ED8C-0C00-5190-19F7-7A34A4900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extBox 1">
            <a:extLst>
              <a:ext uri="{FF2B5EF4-FFF2-40B4-BE49-F238E27FC236}">
                <a16:creationId xmlns:a16="http://schemas.microsoft.com/office/drawing/2014/main" id="{EE3F6D5D-A515-4386-4BA9-35A2D0B9F7EB}"/>
              </a:ext>
            </a:extLst>
          </p:cNvPr>
          <p:cNvSpPr txBox="1"/>
          <p:nvPr/>
        </p:nvSpPr>
        <p:spPr>
          <a:xfrm>
            <a:off x="2202873" y="1850613"/>
            <a:ext cx="8312727" cy="3046988"/>
          </a:xfrm>
          <a:prstGeom prst="rect">
            <a:avLst/>
          </a:prstGeom>
          <a:noFill/>
        </p:spPr>
        <p:txBody>
          <a:bodyPr wrap="square">
            <a:spAutoFit/>
          </a:bodyPr>
          <a:lstStyle/>
          <a:p>
            <a:pPr algn="ctr"/>
            <a:r>
              <a:rPr lang="en-US" sz="4800" dirty="0"/>
              <a:t>“The single biggest problem in communication is the illusion that it has taken place.” </a:t>
            </a:r>
          </a:p>
          <a:p>
            <a:pPr algn="ctr"/>
            <a:r>
              <a:rPr lang="en-US" sz="4800" dirty="0"/>
              <a:t>-George Bernard Shaw</a:t>
            </a:r>
            <a:endParaRPr lang="en-US" sz="9600" dirty="0"/>
          </a:p>
        </p:txBody>
      </p:sp>
    </p:spTree>
    <p:extLst>
      <p:ext uri="{BB962C8B-B14F-4D97-AF65-F5344CB8AC3E}">
        <p14:creationId xmlns:p14="http://schemas.microsoft.com/office/powerpoint/2010/main" val="39934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69213-4DED-C2A6-AAA9-B1819DF5B9C5}"/>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7DA08196-67B9-CDF6-D7FE-D4888788CCC2}"/>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5AA4BA82-A025-DAD3-AEE8-756BB80CC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E8AF69B2-CA99-C9F1-A999-118FFF6B0A2C}"/>
              </a:ext>
            </a:extLst>
          </p:cNvPr>
          <p:cNvSpPr>
            <a:spLocks noGrp="1"/>
          </p:cNvSpPr>
          <p:nvPr>
            <p:ph type="title"/>
          </p:nvPr>
        </p:nvSpPr>
        <p:spPr/>
        <p:txBody>
          <a:bodyPr/>
          <a:lstStyle/>
          <a:p>
            <a:pPr algn="ctr"/>
            <a:r>
              <a:rPr lang="en-US" dirty="0"/>
              <a:t>What is Communication why does “Arthur” have a say.</a:t>
            </a:r>
          </a:p>
        </p:txBody>
      </p:sp>
      <p:sp>
        <p:nvSpPr>
          <p:cNvPr id="4" name="Content Placeholder 3">
            <a:extLst>
              <a:ext uri="{FF2B5EF4-FFF2-40B4-BE49-F238E27FC236}">
                <a16:creationId xmlns:a16="http://schemas.microsoft.com/office/drawing/2014/main" id="{747A0FCE-7588-F830-5BB4-705D43E6DA9A}"/>
              </a:ext>
            </a:extLst>
          </p:cNvPr>
          <p:cNvSpPr>
            <a:spLocks noGrp="1"/>
          </p:cNvSpPr>
          <p:nvPr>
            <p:ph idx="1"/>
          </p:nvPr>
        </p:nvSpPr>
        <p:spPr>
          <a:xfrm>
            <a:off x="838200" y="2051405"/>
            <a:ext cx="10515600" cy="3796242"/>
          </a:xfrm>
        </p:spPr>
        <p:txBody>
          <a:bodyPr/>
          <a:lstStyle/>
          <a:p>
            <a:r>
              <a:rPr lang="en-US" dirty="0"/>
              <a:t>To communicate effectively, you must understand the </a:t>
            </a:r>
            <a:r>
              <a:rPr lang="en-US" sz="3200" b="1" dirty="0"/>
              <a:t>complexity</a:t>
            </a:r>
            <a:r>
              <a:rPr lang="en-US" dirty="0"/>
              <a:t> of the process—the roadmap that takes a thought, transfers it to another person, and ensures it’s received with the </a:t>
            </a:r>
            <a:r>
              <a:rPr lang="en-US" sz="3200" b="1" dirty="0"/>
              <a:t>same clarity and intent</a:t>
            </a:r>
            <a:r>
              <a:rPr lang="en-US" sz="3200" dirty="0"/>
              <a:t> </a:t>
            </a:r>
            <a:r>
              <a:rPr lang="en-US" dirty="0"/>
              <a:t>that created it.</a:t>
            </a:r>
          </a:p>
          <a:p>
            <a:r>
              <a:rPr lang="en-US" dirty="0"/>
              <a:t>Communication is not just a transaction—it’s a </a:t>
            </a:r>
            <a:r>
              <a:rPr lang="en-US" sz="3200" b="1" dirty="0"/>
              <a:t>dance</a:t>
            </a:r>
            <a:r>
              <a:rPr lang="en-US" dirty="0"/>
              <a:t>, a dynamic exchange of meaning. And like any dance, it requires rhythm, awareness, and connection.</a:t>
            </a:r>
          </a:p>
          <a:p>
            <a:r>
              <a:rPr lang="en-US" dirty="0"/>
              <a:t>It’s not just a skill—it’s an </a:t>
            </a:r>
            <a:r>
              <a:rPr lang="en-US" sz="4000" b="1" dirty="0"/>
              <a:t>art</a:t>
            </a:r>
            <a:r>
              <a:rPr lang="en-US" dirty="0"/>
              <a:t>.</a:t>
            </a:r>
          </a:p>
        </p:txBody>
      </p:sp>
    </p:spTree>
    <p:extLst>
      <p:ext uri="{BB962C8B-B14F-4D97-AF65-F5344CB8AC3E}">
        <p14:creationId xmlns:p14="http://schemas.microsoft.com/office/powerpoint/2010/main" val="373119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1BF68-8ADE-708A-451A-4E0648C3B57C}"/>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E29AED6C-C30F-AB5D-2B80-2A35937775A4}"/>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6E853374-4B44-C934-13EF-739103B78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itle 1">
            <a:extLst>
              <a:ext uri="{FF2B5EF4-FFF2-40B4-BE49-F238E27FC236}">
                <a16:creationId xmlns:a16="http://schemas.microsoft.com/office/drawing/2014/main" id="{DACBFD7C-3FDD-73A6-37E9-1897D97492BE}"/>
              </a:ext>
            </a:extLst>
          </p:cNvPr>
          <p:cNvSpPr>
            <a:spLocks noGrp="1"/>
          </p:cNvSpPr>
          <p:nvPr>
            <p:ph type="ctrTitle"/>
          </p:nvPr>
        </p:nvSpPr>
        <p:spPr/>
        <p:txBody>
          <a:bodyPr/>
          <a:lstStyle/>
          <a:p>
            <a:r>
              <a:rPr lang="en-US" dirty="0"/>
              <a:t>What we hope to communicate with you today</a:t>
            </a:r>
          </a:p>
        </p:txBody>
      </p:sp>
      <p:sp>
        <p:nvSpPr>
          <p:cNvPr id="4" name="Subtitle 3">
            <a:extLst>
              <a:ext uri="{FF2B5EF4-FFF2-40B4-BE49-F238E27FC236}">
                <a16:creationId xmlns:a16="http://schemas.microsoft.com/office/drawing/2014/main" id="{D8728A6A-5FB4-E90A-3D9E-9D44E451389A}"/>
              </a:ext>
            </a:extLst>
          </p:cNvPr>
          <p:cNvSpPr>
            <a:spLocks noGrp="1"/>
          </p:cNvSpPr>
          <p:nvPr>
            <p:ph type="subTitle" idx="1"/>
          </p:nvPr>
        </p:nvSpPr>
        <p:spPr>
          <a:xfrm>
            <a:off x="1524000" y="4193355"/>
            <a:ext cx="9144000" cy="422931"/>
          </a:xfrm>
        </p:spPr>
        <p:txBody>
          <a:bodyPr/>
          <a:lstStyle/>
          <a:p>
            <a:r>
              <a:rPr lang="en-US" dirty="0"/>
              <a:t>And keep you awake</a:t>
            </a:r>
          </a:p>
        </p:txBody>
      </p:sp>
    </p:spTree>
    <p:extLst>
      <p:ext uri="{BB962C8B-B14F-4D97-AF65-F5344CB8AC3E}">
        <p14:creationId xmlns:p14="http://schemas.microsoft.com/office/powerpoint/2010/main" val="5978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B43F6E2-F192-827A-A196-FE48CD393126}"/>
              </a:ext>
            </a:extLst>
          </p:cNvPr>
          <p:cNvPicPr>
            <a:picLocks noChangeAspect="1"/>
          </p:cNvPicPr>
          <p:nvPr/>
        </p:nvPicPr>
        <p:blipFill>
          <a:blip r:embed="rId2">
            <a:extLst>
              <a:ext uri="{96DAC541-7B7A-43D3-8B79-37D633B846F1}">
                <asvg:svgBlip xmlns:asvg="http://schemas.microsoft.com/office/drawing/2016/SVG/main" r:embed="rId3"/>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93B0CAED-75CC-1892-359F-4F0E6353B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3" name="TextBox 2">
            <a:extLst>
              <a:ext uri="{FF2B5EF4-FFF2-40B4-BE49-F238E27FC236}">
                <a16:creationId xmlns:a16="http://schemas.microsoft.com/office/drawing/2014/main" id="{59D4BDB6-1285-03D5-7D3F-E23D42710D5B}"/>
              </a:ext>
            </a:extLst>
          </p:cNvPr>
          <p:cNvSpPr txBox="1"/>
          <p:nvPr/>
        </p:nvSpPr>
        <p:spPr>
          <a:xfrm>
            <a:off x="670906" y="872048"/>
            <a:ext cx="10850188" cy="4616648"/>
          </a:xfrm>
          <a:prstGeom prst="rect">
            <a:avLst/>
          </a:prstGeom>
          <a:noFill/>
        </p:spPr>
        <p:txBody>
          <a:bodyPr wrap="square">
            <a:spAutoFit/>
          </a:bodyPr>
          <a:lstStyle/>
          <a:p>
            <a:pPr algn="l">
              <a:spcBef>
                <a:spcPts val="300"/>
              </a:spcBef>
              <a:spcAft>
                <a:spcPts val="600"/>
              </a:spcAft>
              <a:buFont typeface="Arial" panose="020B0604020202020204" pitchFamily="34" charset="0"/>
              <a:buChar char="•"/>
            </a:pPr>
            <a:r>
              <a:rPr lang="en-US" sz="2400" b="1" i="0" dirty="0">
                <a:solidFill>
                  <a:srgbClr val="424242"/>
                </a:solidFill>
                <a:effectLst/>
                <a:latin typeface="Segoe Sans"/>
              </a:rPr>
              <a:t>Active Listening:</a:t>
            </a:r>
            <a:br>
              <a:rPr lang="en-US" sz="2400" b="0" i="0" dirty="0">
                <a:solidFill>
                  <a:srgbClr val="424242"/>
                </a:solidFill>
                <a:effectLst/>
                <a:latin typeface="Segoe Sans"/>
              </a:rPr>
            </a:br>
            <a:r>
              <a:rPr lang="en-US" sz="2400" b="0" i="0" dirty="0">
                <a:solidFill>
                  <a:srgbClr val="424242"/>
                </a:solidFill>
                <a:effectLst/>
                <a:latin typeface="Segoe Sans"/>
              </a:rPr>
              <a:t>Learn how to listen with intent, not just to respond, but to understand.</a:t>
            </a:r>
          </a:p>
          <a:p>
            <a:pPr algn="l">
              <a:spcBef>
                <a:spcPts val="300"/>
              </a:spcBef>
              <a:spcAft>
                <a:spcPts val="600"/>
              </a:spcAft>
              <a:buFont typeface="Arial" panose="020B0604020202020204" pitchFamily="34" charset="0"/>
              <a:buChar char="•"/>
            </a:pPr>
            <a:r>
              <a:rPr lang="en-US" sz="2400" b="1" i="0" dirty="0">
                <a:solidFill>
                  <a:srgbClr val="424242"/>
                </a:solidFill>
                <a:effectLst/>
                <a:latin typeface="Segoe Sans"/>
              </a:rPr>
              <a:t>Reading Between the Lines:</a:t>
            </a:r>
            <a:br>
              <a:rPr lang="en-US" sz="2400" b="0" i="0" dirty="0">
                <a:solidFill>
                  <a:srgbClr val="424242"/>
                </a:solidFill>
                <a:effectLst/>
                <a:latin typeface="Segoe Sans"/>
              </a:rPr>
            </a:br>
            <a:r>
              <a:rPr lang="en-US" sz="2400" b="0" i="0" dirty="0">
                <a:solidFill>
                  <a:srgbClr val="424242"/>
                </a:solidFill>
                <a:effectLst/>
                <a:latin typeface="Segoe Sans"/>
              </a:rPr>
              <a:t>Decode non-verbal cues and body language to grasp the full message.</a:t>
            </a:r>
          </a:p>
          <a:p>
            <a:pPr algn="l">
              <a:spcBef>
                <a:spcPts val="300"/>
              </a:spcBef>
              <a:spcAft>
                <a:spcPts val="600"/>
              </a:spcAft>
              <a:buFont typeface="Arial" panose="020B0604020202020204" pitchFamily="34" charset="0"/>
              <a:buChar char="•"/>
            </a:pPr>
            <a:r>
              <a:rPr lang="en-US" sz="2400" b="1" i="0" dirty="0">
                <a:solidFill>
                  <a:srgbClr val="424242"/>
                </a:solidFill>
                <a:effectLst/>
                <a:latin typeface="Segoe Sans"/>
              </a:rPr>
              <a:t>Adapting When Communication Breaks Down:</a:t>
            </a:r>
            <a:br>
              <a:rPr lang="en-US" sz="2400" b="0" i="0" dirty="0">
                <a:solidFill>
                  <a:srgbClr val="424242"/>
                </a:solidFill>
                <a:effectLst/>
                <a:latin typeface="Segoe Sans"/>
              </a:rPr>
            </a:br>
            <a:r>
              <a:rPr lang="en-US" sz="2400" b="0" i="0" dirty="0">
                <a:solidFill>
                  <a:srgbClr val="424242"/>
                </a:solidFill>
                <a:effectLst/>
                <a:latin typeface="Segoe Sans"/>
              </a:rPr>
              <a:t>Recognize the signs of miscommunication and pivot your approach effectively.</a:t>
            </a:r>
          </a:p>
          <a:p>
            <a:pPr algn="l">
              <a:spcBef>
                <a:spcPts val="300"/>
              </a:spcBef>
              <a:spcAft>
                <a:spcPts val="600"/>
              </a:spcAft>
              <a:buFont typeface="Arial" panose="020B0604020202020204" pitchFamily="34" charset="0"/>
              <a:buChar char="•"/>
            </a:pPr>
            <a:r>
              <a:rPr lang="en-US" sz="2400" b="1" i="0" dirty="0">
                <a:solidFill>
                  <a:srgbClr val="424242"/>
                </a:solidFill>
                <a:effectLst/>
                <a:latin typeface="Segoe Sans"/>
              </a:rPr>
              <a:t>Escalation with Purpose:</a:t>
            </a:r>
            <a:br>
              <a:rPr lang="en-US" sz="2400" b="0" i="0" dirty="0">
                <a:solidFill>
                  <a:srgbClr val="424242"/>
                </a:solidFill>
                <a:effectLst/>
                <a:latin typeface="Segoe Sans"/>
              </a:rPr>
            </a:br>
            <a:r>
              <a:rPr lang="en-US" sz="2400" b="0" i="0" dirty="0">
                <a:solidFill>
                  <a:srgbClr val="424242"/>
                </a:solidFill>
                <a:effectLst/>
                <a:latin typeface="Segoe Sans"/>
              </a:rPr>
              <a:t>Understand when and how to escalate issues up the chain of command—and how to answer the question, </a:t>
            </a:r>
            <a:r>
              <a:rPr lang="en-US" sz="2400" b="0" i="1" dirty="0">
                <a:solidFill>
                  <a:srgbClr val="424242"/>
                </a:solidFill>
                <a:effectLst/>
                <a:latin typeface="Segoe Sans"/>
              </a:rPr>
              <a:t>“Does my boss need to know this?”</a:t>
            </a:r>
            <a:endParaRPr lang="en-US" sz="2400" b="0" i="0" dirty="0">
              <a:solidFill>
                <a:srgbClr val="424242"/>
              </a:solidFill>
              <a:effectLst/>
              <a:latin typeface="Segoe Sans"/>
            </a:endParaRPr>
          </a:p>
          <a:p>
            <a:pPr algn="l">
              <a:spcBef>
                <a:spcPts val="300"/>
              </a:spcBef>
              <a:spcAft>
                <a:spcPts val="600"/>
              </a:spcAft>
              <a:buFont typeface="Arial" panose="020B0604020202020204" pitchFamily="34" charset="0"/>
              <a:buChar char="•"/>
            </a:pPr>
            <a:r>
              <a:rPr lang="en-US" sz="2400" b="1" i="0" dirty="0">
                <a:solidFill>
                  <a:srgbClr val="424242"/>
                </a:solidFill>
                <a:effectLst/>
                <a:latin typeface="Segoe Sans"/>
              </a:rPr>
              <a:t>Real-World Scenarios:</a:t>
            </a:r>
            <a:br>
              <a:rPr lang="en-US" sz="2400" b="0" i="0" dirty="0">
                <a:solidFill>
                  <a:srgbClr val="424242"/>
                </a:solidFill>
                <a:effectLst/>
                <a:latin typeface="Segoe Sans"/>
              </a:rPr>
            </a:br>
            <a:r>
              <a:rPr lang="en-US" sz="2400" b="0" i="0" dirty="0">
                <a:solidFill>
                  <a:srgbClr val="424242"/>
                </a:solidFill>
                <a:effectLst/>
                <a:latin typeface="Segoe Sans"/>
              </a:rPr>
              <a:t>Explore practical examples and case studies that bring these skills to life.</a:t>
            </a:r>
          </a:p>
        </p:txBody>
      </p:sp>
    </p:spTree>
    <p:extLst>
      <p:ext uri="{BB962C8B-B14F-4D97-AF65-F5344CB8AC3E}">
        <p14:creationId xmlns:p14="http://schemas.microsoft.com/office/powerpoint/2010/main" val="284870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DE56-F318-B45E-227F-06B704B81E3B}"/>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571A13EC-2254-459C-D1B2-BD5A76019543}"/>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33B50307-D93C-FD5E-5416-8649CF53D2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2" name="TextBox 1">
            <a:extLst>
              <a:ext uri="{FF2B5EF4-FFF2-40B4-BE49-F238E27FC236}">
                <a16:creationId xmlns:a16="http://schemas.microsoft.com/office/drawing/2014/main" id="{04701058-E69D-C3D8-7FCB-304C77632382}"/>
              </a:ext>
            </a:extLst>
          </p:cNvPr>
          <p:cNvSpPr txBox="1"/>
          <p:nvPr/>
        </p:nvSpPr>
        <p:spPr>
          <a:xfrm>
            <a:off x="3030682" y="1660703"/>
            <a:ext cx="6130636" cy="2123658"/>
          </a:xfrm>
          <a:prstGeom prst="rect">
            <a:avLst/>
          </a:prstGeom>
          <a:noFill/>
        </p:spPr>
        <p:txBody>
          <a:bodyPr wrap="square">
            <a:spAutoFit/>
          </a:bodyPr>
          <a:lstStyle/>
          <a:p>
            <a:pPr algn="ctr"/>
            <a:r>
              <a:rPr lang="en-US" sz="6600" b="1" dirty="0">
                <a:latin typeface="Aptos" panose="020B0004020202020204" pitchFamily="34" charset="0"/>
                <a:cs typeface="Times New Roman" panose="02020603050405020304" pitchFamily="18" charset="0"/>
              </a:rPr>
              <a:t>What is most important!</a:t>
            </a:r>
            <a:endParaRPr lang="en-US" sz="6600" dirty="0"/>
          </a:p>
        </p:txBody>
      </p:sp>
    </p:spTree>
    <p:extLst>
      <p:ext uri="{BB962C8B-B14F-4D97-AF65-F5344CB8AC3E}">
        <p14:creationId xmlns:p14="http://schemas.microsoft.com/office/powerpoint/2010/main" val="399258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595B-F6FD-2696-5BB1-EF264D43488D}"/>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322329D5-9630-1B4F-2503-631E157345DE}"/>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a:off x="0" y="5843752"/>
            <a:ext cx="12192000" cy="1014248"/>
          </a:xfrm>
          <a:prstGeom prst="rect">
            <a:avLst/>
          </a:prstGeom>
        </p:spPr>
      </p:pic>
      <p:pic>
        <p:nvPicPr>
          <p:cNvPr id="6" name="Picture 5">
            <a:extLst>
              <a:ext uri="{FF2B5EF4-FFF2-40B4-BE49-F238E27FC236}">
                <a16:creationId xmlns:a16="http://schemas.microsoft.com/office/drawing/2014/main" id="{8927B08D-D2A7-04FB-D3F9-70779CDDD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150" y="5328746"/>
            <a:ext cx="1315277" cy="1405555"/>
          </a:xfrm>
          <a:prstGeom prst="rect">
            <a:avLst/>
          </a:prstGeom>
        </p:spPr>
      </p:pic>
      <p:sp>
        <p:nvSpPr>
          <p:cNvPr id="3" name="TextBox 2">
            <a:extLst>
              <a:ext uri="{FF2B5EF4-FFF2-40B4-BE49-F238E27FC236}">
                <a16:creationId xmlns:a16="http://schemas.microsoft.com/office/drawing/2014/main" id="{E5445F4C-2983-D2DC-88C2-2D1FE7942070}"/>
              </a:ext>
            </a:extLst>
          </p:cNvPr>
          <p:cNvSpPr txBox="1"/>
          <p:nvPr/>
        </p:nvSpPr>
        <p:spPr>
          <a:xfrm>
            <a:off x="3942802" y="2459504"/>
            <a:ext cx="4306395" cy="1938992"/>
          </a:xfrm>
          <a:prstGeom prst="rect">
            <a:avLst/>
          </a:prstGeom>
          <a:noFill/>
        </p:spPr>
        <p:txBody>
          <a:bodyPr wrap="square">
            <a:spAutoFit/>
          </a:bodyPr>
          <a:lstStyle/>
          <a:p>
            <a:r>
              <a:rPr lang="en-US" sz="6000" b="1" dirty="0">
                <a:effectLst/>
                <a:latin typeface="Aptos" panose="020B0004020202020204" pitchFamily="34" charset="0"/>
                <a:ea typeface="Aptos" panose="020B0004020202020204" pitchFamily="34" charset="0"/>
                <a:cs typeface="Times New Roman" panose="02020603050405020304" pitchFamily="18" charset="0"/>
              </a:rPr>
              <a:t>A little fun?</a:t>
            </a:r>
          </a:p>
          <a:p>
            <a:r>
              <a:rPr lang="en-US" sz="6000" b="1" dirty="0">
                <a:effectLst/>
                <a:latin typeface="Aptos" panose="020B0004020202020204" pitchFamily="34" charset="0"/>
                <a:ea typeface="Aptos" panose="020B0004020202020204" pitchFamily="34" charset="0"/>
                <a:cs typeface="Times New Roman" panose="02020603050405020304" pitchFamily="18" charset="0"/>
              </a:rPr>
              <a:t>to start</a:t>
            </a:r>
            <a:endParaRPr lang="en-US" sz="6000" dirty="0"/>
          </a:p>
        </p:txBody>
      </p:sp>
    </p:spTree>
    <p:extLst>
      <p:ext uri="{BB962C8B-B14F-4D97-AF65-F5344CB8AC3E}">
        <p14:creationId xmlns:p14="http://schemas.microsoft.com/office/powerpoint/2010/main" val="15571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89A544-A866-803B-9D72-4DB5E16D843D}"/>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rot="5400000">
            <a:off x="-1598231" y="1560130"/>
            <a:ext cx="6896102" cy="3699641"/>
          </a:xfrm>
          <a:prstGeom prst="rect">
            <a:avLst/>
          </a:prstGeom>
        </p:spPr>
      </p:pic>
      <p:pic>
        <p:nvPicPr>
          <p:cNvPr id="5" name="Picture 4">
            <a:extLst>
              <a:ext uri="{FF2B5EF4-FFF2-40B4-BE49-F238E27FC236}">
                <a16:creationId xmlns:a16="http://schemas.microsoft.com/office/drawing/2014/main" id="{F04AD82E-CF48-0A5F-879E-DED4DD956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98" y="5297215"/>
            <a:ext cx="1315277" cy="1405555"/>
          </a:xfrm>
          <a:prstGeom prst="rect">
            <a:avLst/>
          </a:prstGeom>
        </p:spPr>
      </p:pic>
      <p:sp>
        <p:nvSpPr>
          <p:cNvPr id="2" name="Rectangle 1">
            <a:extLst>
              <a:ext uri="{FF2B5EF4-FFF2-40B4-BE49-F238E27FC236}">
                <a16:creationId xmlns:a16="http://schemas.microsoft.com/office/drawing/2014/main" id="{6365CC67-8AC3-9F1B-C5A5-BE8FBF8E9879}"/>
              </a:ext>
            </a:extLst>
          </p:cNvPr>
          <p:cNvSpPr/>
          <p:nvPr/>
        </p:nvSpPr>
        <p:spPr>
          <a:xfrm>
            <a:off x="5560541" y="1458097"/>
            <a:ext cx="4151870" cy="4238368"/>
          </a:xfrm>
          <a:prstGeom prst="rect">
            <a:avLst/>
          </a:prstGeom>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99015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23571-DE3C-BAC3-7296-92F67E68803C}"/>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B9640481-024A-A828-2C29-F74C47D485D9}"/>
              </a:ext>
            </a:extLst>
          </p:cNvPr>
          <p:cNvPicPr>
            <a:picLocks noChangeAspect="1"/>
          </p:cNvPicPr>
          <p:nvPr/>
        </p:nvPicPr>
        <p:blipFill>
          <a:blip r:embed="rId3">
            <a:extLst>
              <a:ext uri="{96DAC541-7B7A-43D3-8B79-37D633B846F1}">
                <asvg:svgBlip xmlns:asvg="http://schemas.microsoft.com/office/drawing/2016/SVG/main" r:embed="rId4"/>
              </a:ext>
            </a:extLst>
          </a:blip>
          <a:srcRect t="85211"/>
          <a:stretch/>
        </p:blipFill>
        <p:spPr>
          <a:xfrm rot="16200000">
            <a:off x="6894128" y="1598231"/>
            <a:ext cx="6896102" cy="3699641"/>
          </a:xfrm>
          <a:prstGeom prst="rect">
            <a:avLst/>
          </a:prstGeom>
        </p:spPr>
      </p:pic>
      <p:pic>
        <p:nvPicPr>
          <p:cNvPr id="5" name="Picture 4">
            <a:extLst>
              <a:ext uri="{FF2B5EF4-FFF2-40B4-BE49-F238E27FC236}">
                <a16:creationId xmlns:a16="http://schemas.microsoft.com/office/drawing/2014/main" id="{663835B8-9796-967B-6669-42E5C93377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2179" y="5297215"/>
            <a:ext cx="1315277" cy="1405555"/>
          </a:xfrm>
          <a:prstGeom prst="rect">
            <a:avLst/>
          </a:prstGeom>
        </p:spPr>
      </p:pic>
      <p:pic>
        <p:nvPicPr>
          <p:cNvPr id="10" name="Picture 9" descr="A painting of a landscape with a waterfall and a couple of people&#10;&#10;AI-generated content may be incorrect.">
            <a:extLst>
              <a:ext uri="{FF2B5EF4-FFF2-40B4-BE49-F238E27FC236}">
                <a16:creationId xmlns:a16="http://schemas.microsoft.com/office/drawing/2014/main" id="{FF33D2BD-176E-4147-A56D-2E580F787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824" y="356310"/>
            <a:ext cx="4999630" cy="6145379"/>
          </a:xfrm>
          <a:prstGeom prst="rect">
            <a:avLst/>
          </a:prstGeom>
        </p:spPr>
      </p:pic>
      <p:sp>
        <p:nvSpPr>
          <p:cNvPr id="11" name="TextBox 10">
            <a:extLst>
              <a:ext uri="{FF2B5EF4-FFF2-40B4-BE49-F238E27FC236}">
                <a16:creationId xmlns:a16="http://schemas.microsoft.com/office/drawing/2014/main" id="{D215F8E2-F759-7274-109C-87771F176E85}"/>
              </a:ext>
            </a:extLst>
          </p:cNvPr>
          <p:cNvSpPr txBox="1"/>
          <p:nvPr/>
        </p:nvSpPr>
        <p:spPr>
          <a:xfrm>
            <a:off x="1917824" y="5978469"/>
            <a:ext cx="4335610" cy="523220"/>
          </a:xfrm>
          <a:prstGeom prst="rect">
            <a:avLst/>
          </a:prstGeom>
          <a:noFill/>
        </p:spPr>
        <p:txBody>
          <a:bodyPr wrap="none" rtlCol="0">
            <a:spAutoFit/>
          </a:bodyPr>
          <a:lstStyle/>
          <a:p>
            <a:r>
              <a:rPr lang="en-US" sz="1400" i="1" dirty="0">
                <a:solidFill>
                  <a:schemeClr val="bg1">
                    <a:lumMod val="95000"/>
                  </a:schemeClr>
                </a:solidFill>
              </a:rPr>
              <a:t>Kindred Spirits</a:t>
            </a:r>
            <a:r>
              <a:rPr lang="en-US" sz="1400" dirty="0">
                <a:solidFill>
                  <a:schemeClr val="bg1">
                    <a:lumMod val="95000"/>
                  </a:schemeClr>
                </a:solidFill>
              </a:rPr>
              <a:t>, Asher B. Durand, 1849.</a:t>
            </a:r>
            <a:br>
              <a:rPr lang="en-US" sz="1400" dirty="0">
                <a:solidFill>
                  <a:schemeClr val="bg1">
                    <a:lumMod val="95000"/>
                  </a:schemeClr>
                </a:solidFill>
              </a:rPr>
            </a:br>
            <a:r>
              <a:rPr lang="en-US" sz="1400" dirty="0">
                <a:solidFill>
                  <a:schemeClr val="bg1">
                    <a:lumMod val="95000"/>
                  </a:schemeClr>
                </a:solidFill>
              </a:rPr>
              <a:t>Collection of Crystal Bridges Museum of American Art</a:t>
            </a:r>
          </a:p>
        </p:txBody>
      </p:sp>
    </p:spTree>
    <p:extLst>
      <p:ext uri="{BB962C8B-B14F-4D97-AF65-F5344CB8AC3E}">
        <p14:creationId xmlns:p14="http://schemas.microsoft.com/office/powerpoint/2010/main" val="98250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5aceckytcfhwaconferencetemplate.potx" id="{DADECC71-E85A-4B1F-8B9B-8E275ACD2DA2}" vid="{3FD9C2F3-A4AC-41F4-BF05-0C0D0FD02A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8" ma:contentTypeDescription="Create a new document." ma:contentTypeScope="" ma:versionID="ac7a048db13a328c88eb3bd8876552f7">
  <xsd:schema xmlns:xsd="http://www.w3.org/2001/XMLSchema" xmlns:xs="http://www.w3.org/2001/XMLSchema" xmlns:p="http://schemas.microsoft.com/office/2006/metadata/properties" xmlns:ns2="b47a5aad-adfb-4dac-9d3f-47090e67d565" xmlns:ns3="9c16dc54-5a24-4afd-a61c-664ec7eab416" targetNamespace="http://schemas.microsoft.com/office/2006/metadata/properties" ma:root="true" ma:fieldsID="05ef1fb50c3bd5231898c81644cb9619" ns2:_="" ns3:_="">
    <xsd:import namespace="b47a5aad-adfb-4dac-9d3f-47090e67d565"/>
    <xsd:import namespace="9c16dc54-5a24-4afd-a61c-664ec7eab416"/>
    <xsd:element name="properties">
      <xsd:complexType>
        <xsd:sequence>
          <xsd:element name="documentManagement">
            <xsd:complexType>
              <xsd:all>
                <xsd:element ref="ns2:Speakers" minOccurs="0"/>
                <xsd:element ref="ns2:Day" minOccurs="0"/>
                <xsd:element ref="ns2:Year" minOccurs="0"/>
                <xsd:element ref="ns2:Secti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16dc54-5a24-4afd-a61c-664ec7eab4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b47a5aad-adfb-4dac-9d3f-47090e67d565">2025</Year>
    <Day xmlns="b47a5aad-adfb-4dac-9d3f-47090e67d565">Thursday</Day>
    <Speakers xmlns="b47a5aad-adfb-4dac-9d3f-47090e67d565">Travis Carmack, Kelly Divine</Speakers>
    <Section xmlns="b47a5aad-adfb-4dac-9d3f-47090e67d565">8:00, 1:00</Section>
  </documentManagement>
</p:properties>
</file>

<file path=customXml/itemProps1.xml><?xml version="1.0" encoding="utf-8"?>
<ds:datastoreItem xmlns:ds="http://schemas.openxmlformats.org/officeDocument/2006/customXml" ds:itemID="{ED7909DC-05A7-4E16-B248-EA31B04145CB}"/>
</file>

<file path=customXml/itemProps2.xml><?xml version="1.0" encoding="utf-8"?>
<ds:datastoreItem xmlns:ds="http://schemas.openxmlformats.org/officeDocument/2006/customXml" ds:itemID="{CD08F24A-8AB8-4454-BDF5-3A47C872E98B}"/>
</file>

<file path=customXml/itemProps3.xml><?xml version="1.0" encoding="utf-8"?>
<ds:datastoreItem xmlns:ds="http://schemas.openxmlformats.org/officeDocument/2006/customXml" ds:itemID="{B2575886-C668-4284-A4AB-F4F245509310}"/>
</file>

<file path=docProps/app.xml><?xml version="1.0" encoding="utf-8"?>
<Properties xmlns="http://schemas.openxmlformats.org/officeDocument/2006/extended-properties" xmlns:vt="http://schemas.openxmlformats.org/officeDocument/2006/docPropsVTypes">
  <Template>2025aceckytcfhwaconferencetemplate</Template>
  <TotalTime>7549</TotalTime>
  <Words>843</Words>
  <Application>Microsoft Office PowerPoint</Application>
  <PresentationFormat>Widescreen</PresentationFormat>
  <Paragraphs>80</Paragraphs>
  <Slides>19</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Segoe Sans</vt:lpstr>
      <vt:lpstr>Office Theme</vt:lpstr>
      <vt:lpstr>PowerPoint Presentation</vt:lpstr>
      <vt:lpstr>PowerPoint Presentation</vt:lpstr>
      <vt:lpstr>What is Communication why does “Arthur” have a say.</vt:lpstr>
      <vt:lpstr>What we hope to communicate with you today</vt:lpstr>
      <vt:lpstr>PowerPoint Presentation</vt:lpstr>
      <vt:lpstr>PowerPoint Presentation</vt:lpstr>
      <vt:lpstr>PowerPoint Presentation</vt:lpstr>
      <vt:lpstr>PowerPoint Presentation</vt:lpstr>
      <vt:lpstr>PowerPoint Presentation</vt:lpstr>
      <vt:lpstr>Active Listening</vt:lpstr>
      <vt:lpstr>Reading Between the Lines</vt:lpstr>
      <vt:lpstr>Our face and bodies talk?……………But what are we saying?</vt:lpstr>
      <vt:lpstr>Types of Non-Verbal Expression</vt:lpstr>
      <vt:lpstr>Adapting When Communication Breaks Down</vt:lpstr>
      <vt:lpstr>PowerPoint Presentation</vt:lpstr>
      <vt:lpstr>Has Communication Broken Down</vt:lpstr>
      <vt:lpstr>Escalation with Purpose</vt:lpstr>
      <vt:lpstr>PowerPoint Presentation</vt:lpstr>
      <vt:lpstr>Escalate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Effective Communication During the Right of Way Phase</dc:title>
  <dc:creator>Travis Carmack</dc:creator>
  <cp:lastModifiedBy>Travis Carmack</cp:lastModifiedBy>
  <cp:revision>9</cp:revision>
  <cp:lastPrinted>2025-08-29T13:48:35Z</cp:lastPrinted>
  <dcterms:created xsi:type="dcterms:W3CDTF">2025-08-20T21:00:14Z</dcterms:created>
  <dcterms:modified xsi:type="dcterms:W3CDTF">2025-08-29T14:11:50Z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